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4"/>
  </p:notesMasterIdLst>
  <p:sldIdLst>
    <p:sldId id="395" r:id="rId2"/>
    <p:sldId id="257" r:id="rId3"/>
    <p:sldId id="256" r:id="rId4"/>
    <p:sldId id="259" r:id="rId5"/>
    <p:sldId id="264" r:id="rId6"/>
    <p:sldId id="265" r:id="rId7"/>
    <p:sldId id="266" r:id="rId8"/>
    <p:sldId id="267" r:id="rId9"/>
    <p:sldId id="268" r:id="rId10"/>
    <p:sldId id="344" r:id="rId11"/>
    <p:sldId id="286" r:id="rId12"/>
    <p:sldId id="345" r:id="rId13"/>
    <p:sldId id="274" r:id="rId14"/>
    <p:sldId id="281" r:id="rId15"/>
    <p:sldId id="282" r:id="rId16"/>
    <p:sldId id="283" r:id="rId17"/>
    <p:sldId id="284" r:id="rId18"/>
    <p:sldId id="275" r:id="rId19"/>
    <p:sldId id="287" r:id="rId20"/>
    <p:sldId id="289" r:id="rId21"/>
    <p:sldId id="290" r:id="rId22"/>
    <p:sldId id="303" r:id="rId23"/>
    <p:sldId id="304" r:id="rId24"/>
    <p:sldId id="305" r:id="rId25"/>
    <p:sldId id="308" r:id="rId26"/>
    <p:sldId id="309" r:id="rId27"/>
    <p:sldId id="310" r:id="rId28"/>
    <p:sldId id="311" r:id="rId29"/>
    <p:sldId id="313" r:id="rId30"/>
    <p:sldId id="315" r:id="rId31"/>
    <p:sldId id="316" r:id="rId32"/>
    <p:sldId id="321" r:id="rId33"/>
    <p:sldId id="323" r:id="rId34"/>
    <p:sldId id="324" r:id="rId35"/>
    <p:sldId id="325" r:id="rId36"/>
    <p:sldId id="328" r:id="rId37"/>
    <p:sldId id="332" r:id="rId38"/>
    <p:sldId id="361" r:id="rId39"/>
    <p:sldId id="362" r:id="rId40"/>
    <p:sldId id="363" r:id="rId41"/>
    <p:sldId id="364" r:id="rId42"/>
    <p:sldId id="365" r:id="rId43"/>
    <p:sldId id="366" r:id="rId44"/>
    <p:sldId id="349" r:id="rId45"/>
    <p:sldId id="350" r:id="rId46"/>
    <p:sldId id="352" r:id="rId47"/>
    <p:sldId id="353" r:id="rId48"/>
    <p:sldId id="354" r:id="rId49"/>
    <p:sldId id="355" r:id="rId50"/>
    <p:sldId id="356" r:id="rId51"/>
    <p:sldId id="357" r:id="rId52"/>
    <p:sldId id="358" r:id="rId53"/>
    <p:sldId id="359" r:id="rId54"/>
    <p:sldId id="391" r:id="rId55"/>
    <p:sldId id="367" r:id="rId56"/>
    <p:sldId id="369" r:id="rId57"/>
    <p:sldId id="370" r:id="rId58"/>
    <p:sldId id="371" r:id="rId59"/>
    <p:sldId id="392" r:id="rId60"/>
    <p:sldId id="393" r:id="rId61"/>
    <p:sldId id="394" r:id="rId62"/>
    <p:sldId id="346" r:id="rId63"/>
    <p:sldId id="373" r:id="rId64"/>
    <p:sldId id="374" r:id="rId65"/>
    <p:sldId id="380" r:id="rId66"/>
    <p:sldId id="389" r:id="rId67"/>
    <p:sldId id="386" r:id="rId68"/>
    <p:sldId id="387" r:id="rId69"/>
    <p:sldId id="388" r:id="rId70"/>
    <p:sldId id="379" r:id="rId71"/>
    <p:sldId id="381" r:id="rId72"/>
    <p:sldId id="382" r:id="rId73"/>
    <p:sldId id="383" r:id="rId74"/>
    <p:sldId id="385" r:id="rId75"/>
    <p:sldId id="378" r:id="rId76"/>
    <p:sldId id="347" r:id="rId77"/>
    <p:sldId id="390" r:id="rId78"/>
    <p:sldId id="285" r:id="rId79"/>
    <p:sldId id="372" r:id="rId80"/>
    <p:sldId id="280" r:id="rId81"/>
    <p:sldId id="278" r:id="rId82"/>
    <p:sldId id="279" r:id="rId8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3" autoAdjust="0"/>
    <p:restoredTop sz="94660"/>
  </p:normalViewPr>
  <p:slideViewPr>
    <p:cSldViewPr>
      <p:cViewPr varScale="1">
        <p:scale>
          <a:sx n="105" d="100"/>
          <a:sy n="105" d="100"/>
        </p:scale>
        <p:origin x="-1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38B52-F6EA-46A4-9189-7E40DFA5F457}" type="datetimeFigureOut">
              <a:rPr lang="ru-RU" smtClean="0"/>
              <a:pPr/>
              <a:t>30.01.2013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E9048-02A2-489C-9DBB-7899517633A7}" type="slidenum">
              <a:rPr lang="ru-RU" smtClean="0"/>
              <a:pPr/>
              <a:t>‹#›</a:t>
            </a:fld>
            <a:endParaRPr lang="ru-RU"/>
          </a:p>
        </p:txBody>
      </p:sp>
    </p:spTree>
    <p:extLst>
      <p:ext uri="{BB962C8B-B14F-4D97-AF65-F5344CB8AC3E}">
        <p14:creationId xmlns:p14="http://schemas.microsoft.com/office/powerpoint/2010/main" val="229759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BE9048-02A2-489C-9DBB-7899517633A7}" type="slidenum">
              <a:rPr lang="ru-RU" smtClean="0"/>
              <a:pPr/>
              <a:t>2</a:t>
            </a:fld>
            <a:endParaRPr lang="ru-RU"/>
          </a:p>
        </p:txBody>
      </p:sp>
    </p:spTree>
    <p:extLst>
      <p:ext uri="{BB962C8B-B14F-4D97-AF65-F5344CB8AC3E}">
        <p14:creationId xmlns:p14="http://schemas.microsoft.com/office/powerpoint/2010/main" val="375288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BE9048-02A2-489C-9DBB-7899517633A7}" type="slidenum">
              <a:rPr lang="ru-RU" smtClean="0"/>
              <a:pPr/>
              <a:t>3</a:t>
            </a:fld>
            <a:endParaRPr lang="ru-RU"/>
          </a:p>
        </p:txBody>
      </p:sp>
    </p:spTree>
    <p:extLst>
      <p:ext uri="{BB962C8B-B14F-4D97-AF65-F5344CB8AC3E}">
        <p14:creationId xmlns:p14="http://schemas.microsoft.com/office/powerpoint/2010/main" val="2702246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A7F46FF-D5B5-490E-B0F9-BA91E2050510}" type="datetimeFigureOut">
              <a:rPr lang="ru-RU" smtClean="0"/>
              <a:pPr/>
              <a:t>30.01.2013</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9D5853E-5DBC-48B7-BC0F-D2282650BD56}"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6A7F46FF-D5B5-490E-B0F9-BA91E2050510}" type="datetimeFigureOut">
              <a:rPr lang="ru-RU" smtClean="0"/>
              <a:pPr/>
              <a:t>30.01.2013</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8F81297B-887F-4D40-81CA-D1643E163B01}" type="slidenum">
              <a:rPr lang="ru-RU"/>
              <a:pPr/>
              <a:t>‹#›</a:t>
            </a:fld>
            <a:endParaRPr lang="ru-RU"/>
          </a:p>
        </p:txBody>
      </p:sp>
    </p:spTree>
    <p:extLst>
      <p:ext uri="{BB962C8B-B14F-4D97-AF65-F5344CB8AC3E}">
        <p14:creationId xmlns:p14="http://schemas.microsoft.com/office/powerpoint/2010/main" val="411133491"/>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2500B74B-ACA8-421C-99F6-CA4930135411}" type="slidenum">
              <a:rPr lang="ru-RU"/>
              <a:pPr/>
              <a:t>‹#›</a:t>
            </a:fld>
            <a:endParaRPr lang="ru-RU"/>
          </a:p>
        </p:txBody>
      </p:sp>
    </p:spTree>
    <p:extLst>
      <p:ext uri="{BB962C8B-B14F-4D97-AF65-F5344CB8AC3E}">
        <p14:creationId xmlns:p14="http://schemas.microsoft.com/office/powerpoint/2010/main" val="54739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A7F46FF-D5B5-490E-B0F9-BA91E2050510}" type="datetimeFigureOut">
              <a:rPr lang="ru-RU" smtClean="0"/>
              <a:pPr/>
              <a:t>30.01.2013</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19D5853E-5DBC-48B7-BC0F-D2282650BD56}"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6A7F46FF-D5B5-490E-B0F9-BA91E2050510}" type="datetimeFigureOut">
              <a:rPr lang="ru-RU" smtClean="0"/>
              <a:pPr/>
              <a:t>30.01.2013</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19D5853E-5DBC-48B7-BC0F-D2282650BD56}" type="slidenum">
              <a:rPr lang="ru-RU" smtClean="0"/>
              <a:pPr/>
              <a:t>‹#›</a:t>
            </a:fld>
            <a:endParaRPr lang="ru-RU"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6A7F46FF-D5B5-490E-B0F9-BA91E2050510}" type="datetimeFigureOut">
              <a:rPr lang="ru-RU" smtClean="0"/>
              <a:pPr/>
              <a:t>30.01.2013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19D5853E-5DBC-48B7-BC0F-D2282650BD56}"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A7F46FF-D5B5-490E-B0F9-BA91E2050510}" type="datetimeFigureOut">
              <a:rPr lang="ru-RU" smtClean="0"/>
              <a:pPr/>
              <a:t>30.01.2013</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9D5853E-5DBC-48B7-BC0F-D2282650BD5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slow">
    <p:cover/>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slide" Target="slide3.xml"/><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ru.wikipedia.org/wiki/%D0%A4%D0%B0%D0%B9%D0%BB:Reconstruction_zagraevsky.jpg"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badnews.org.ru/_nw/28/35526855.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1.xml"/><Relationship Id="rId17" Type="http://schemas.openxmlformats.org/officeDocument/2006/relationships/slide" Target="slide78.xml"/><Relationship Id="rId2" Type="http://schemas.openxmlformats.org/officeDocument/2006/relationships/notesSlide" Target="../notesSlides/notesSlide2.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19.xml"/><Relationship Id="rId5" Type="http://schemas.openxmlformats.org/officeDocument/2006/relationships/slide" Target="slide10.xml"/><Relationship Id="rId15" Type="http://schemas.openxmlformats.org/officeDocument/2006/relationships/slide" Target="slide44.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7.xml"/><Relationship Id="rId14" Type="http://schemas.openxmlformats.org/officeDocument/2006/relationships/slide" Target="slide38.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3.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6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jpeg"/></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7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75.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ideo" Target="file:///K:\&#1041;&#1045;&#1051;&#1054;&#1059;&#1057;&#1054;&#1042;&#1040;%20&#1040;.&#1043;.%20&#1055;&#1088;&#1086;&#1077;&#1082;&#1090;&#1099;%20&#1044;&#1042;&#1048;&#1046;&#1045;&#1053;&#1048;&#1071;%20&#1060;&#1056;&#1040;&#1050;&#1058;&#1040;&#1051;&#1067;%2011%20&#1082;&#1083;\&#1044;&#1042;&#1048;&#1046;&#1045;&#1053;&#1048;&#1071;\&#1055;&#1088;&#1086;&#1077;&#1082;&#1090;%20&#1044;&#1042;&#1048;&#1046;&#1045;&#1053;&#1048;&#1071;\1%20&#1044;&#1074;&#1080;&#1078;&#1077;&#1085;&#1080;&#1103;%20&#1043;&#1083;&#1072;&#1074;&#1085;&#1072;&#1103;\&#1043;&#1077;&#1088;&#1073;%20&#1056;&#1086;&#1089;&#1089;&#1080;&#1080;-&#1092;&#1088;&#1072;&#1082;&#1090;&#1072;&#1083;.avi" TargetMode="External"/><Relationship Id="rId4" Type="http://schemas.openxmlformats.org/officeDocument/2006/relationships/image" Target="../media/image120.png"/></Relationships>
</file>

<file path=ppt/slides/_rels/slide7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hyperlink" Target="http://video.yandex.ru/users/alex2315/view/48/?autostart=yes" TargetMode="External"/><Relationship Id="rId7" Type="http://schemas.openxmlformats.org/officeDocument/2006/relationships/hyperlink" Target="http://flash.xaoc.ru/" TargetMode="External"/><Relationship Id="rId2" Type="http://schemas.openxmlformats.org/officeDocument/2006/relationships/hyperlink" Target="http://video.yandex.ru/" TargetMode="External"/><Relationship Id="rId1" Type="http://schemas.openxmlformats.org/officeDocument/2006/relationships/slideLayout" Target="../slideLayouts/slideLayout2.xml"/><Relationship Id="rId6" Type="http://schemas.openxmlformats.org/officeDocument/2006/relationships/hyperlink" Target="http://ru.wikipedia.org/wiki/%D0%A4%D1%80%D0%B0%D0%BA%D1%82%D0%B0%D0%BB" TargetMode="External"/><Relationship Id="rId5" Type="http://schemas.openxmlformats.org/officeDocument/2006/relationships/hyperlink" Target="http://www.google.ru/imghp?hl=ru&amp;tab=wi" TargetMode="External"/><Relationship Id="rId4" Type="http://schemas.openxmlformats.org/officeDocument/2006/relationships/hyperlink" Target="http://video.yandex.ru/users/alex2315/view/46/?autostart=yes" TargetMode="External"/><Relationship Id="rId9"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slideLayout" Target="../slideLayouts/slideLayout2.xml"/><Relationship Id="rId1" Type="http://schemas.openxmlformats.org/officeDocument/2006/relationships/video" Target="file:///K:\&#1041;&#1045;&#1051;&#1054;&#1059;&#1057;&#1054;&#1042;&#1040;%20&#1040;.&#1043;.%20&#1055;&#1088;&#1086;&#1077;&#1082;&#1090;&#1099;%20&#1044;&#1042;&#1048;&#1046;&#1045;&#1053;&#1048;&#1071;%20&#1060;&#1056;&#1040;&#1050;&#1058;&#1040;&#1051;&#1067;%2011%20&#1082;&#1083;\&#1044;&#1042;&#1048;&#1046;&#1045;&#1053;&#1048;&#1071;\&#1055;&#1088;&#1086;&#1077;&#1082;&#1090;%20&#1044;&#1042;&#1048;&#1046;&#1045;&#1053;&#1048;&#1071;\1%20&#1044;&#1074;&#1080;&#1078;&#1077;&#1085;&#1080;&#1103;%20&#1043;&#1083;&#1072;&#1074;&#1085;&#1072;&#1103;\&#1057;&#1087;&#1072;&#1089;&#1080;&#1073;&#1086;%20&#1079;&#1072;%20&#1074;&#1085;&#1080;&#1084;&#1072;&#1085;&#1080;&#1077;.av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ideo" Target="file:///K:\&#1041;&#1045;&#1051;&#1054;&#1059;&#1057;&#1054;&#1042;&#1040;%20&#1040;.&#1043;.%20&#1055;&#1088;&#1086;&#1077;&#1082;&#1090;&#1099;%20&#1044;&#1042;&#1048;&#1046;&#1045;&#1053;&#1048;&#1071;%20&#1060;&#1056;&#1040;&#1050;&#1058;&#1040;&#1051;&#1067;%2011%20&#1082;&#1083;\&#1044;&#1042;&#1048;&#1046;&#1045;&#1053;&#1048;&#1071;\&#1055;&#1088;&#1086;&#1077;&#1082;&#1090;%20&#1044;&#1042;&#1048;&#1046;&#1045;&#1053;&#1048;&#1071;\1%20&#1044;&#1074;&#1080;&#1078;&#1077;&#1085;&#1080;&#1103;%20&#1043;&#1083;&#1072;&#1074;&#1085;&#1072;&#1103;\&#1062;&#1077;&#1085;&#1090;&#1088;&#1072;&#1083;&#1100;&#1085;&#1072;&#1103;%20&#1089;&#1080;&#1084;&#1084;&#1077;&#1090;&#1088;&#1080;&#1103;.avi" TargetMode="External"/><Relationship Id="rId4" Type="http://schemas.openxmlformats.org/officeDocument/2006/relationships/image" Target="../media/image123.png"/></Relationships>
</file>

<file path=ppt/slides/_rels/slide8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video" Target="file:///K:\&#1041;&#1045;&#1051;&#1054;&#1059;&#1057;&#1054;&#1042;&#1040;%20&#1040;.&#1043;.%20&#1055;&#1088;&#1086;&#1077;&#1082;&#1090;&#1099;%20&#1044;&#1042;&#1048;&#1046;&#1045;&#1053;&#1048;&#1071;%20&#1060;&#1056;&#1040;&#1050;&#1058;&#1040;&#1051;&#1067;%2011%20&#1082;&#1083;\&#1044;&#1042;&#1048;&#1046;&#1045;&#1053;&#1048;&#1071;\&#1055;&#1088;&#1086;&#1077;&#1082;&#1090;%20&#1044;&#1042;&#1048;&#1046;&#1045;&#1053;&#1048;&#1071;\1%20&#1044;&#1074;&#1080;&#1078;&#1077;&#1085;&#1080;&#1103;%20&#1043;&#1083;&#1072;&#1074;&#1085;&#1072;&#1103;\&#1054;&#1089;&#1077;&#1074;&#1072;&#1103;%20&#1089;&#1080;&#1084;&#1084;&#1077;&#1090;&#1088;&#1080;&#1103;.avi" TargetMode="External"/><Relationship Id="rId4" Type="http://schemas.openxmlformats.org/officeDocument/2006/relationships/image" Target="../media/image124.png"/></Relationships>
</file>

<file path=ppt/slides/_rels/slide8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2.xml"/><Relationship Id="rId1" Type="http://schemas.openxmlformats.org/officeDocument/2006/relationships/video" Target="file:///K:\&#1041;&#1045;&#1051;&#1054;&#1059;&#1057;&#1054;&#1042;&#1040;%20&#1040;.&#1043;.%20&#1055;&#1088;&#1086;&#1077;&#1082;&#1090;&#1099;%20&#1044;&#1042;&#1048;&#1046;&#1045;&#1053;&#1048;&#1071;%20&#1060;&#1056;&#1040;&#1050;&#1058;&#1040;&#1051;&#1067;%2011%20&#1082;&#1083;\&#1044;&#1042;&#1048;&#1046;&#1045;&#1053;&#1048;&#1071;\&#1055;&#1088;&#1086;&#1077;&#1082;&#1090;%20&#1044;&#1042;&#1048;&#1046;&#1045;&#1053;&#1048;&#1071;\1%20&#1044;&#1074;&#1080;&#1078;&#1077;&#1085;&#1080;&#1103;%20&#1043;&#1083;&#1072;&#1074;&#1085;&#1072;&#1103;\&#1047;&#1077;&#1088;&#1082;&#1072;&#1083;&#1100;&#1085;&#1072;&#1103;%20&#1089;&#1080;&#1084;&#1084;&#1077;&#1090;&#1088;&#1080;&#1103;.avi" TargetMode="External"/><Relationship Id="rId4" Type="http://schemas.openxmlformats.org/officeDocument/2006/relationships/image" Target="../media/image125.png"/></Relationships>
</file>

<file path=ppt/slides/_rels/slide9.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533400"/>
            <a:ext cx="6715172" cy="1538278"/>
          </a:xfrm>
        </p:spPr>
        <p:txBody>
          <a:bodyPr/>
          <a:lstStyle/>
          <a:p>
            <a:r>
              <a:rPr lang="ru-RU" sz="8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Движения</a:t>
            </a:r>
            <a:endParaRPr lang="ru-RU" sz="8000" dirty="0"/>
          </a:p>
        </p:txBody>
      </p:sp>
      <p:sp>
        <p:nvSpPr>
          <p:cNvPr id="3" name="Подзаголовок 2"/>
          <p:cNvSpPr>
            <a:spLocks noGrp="1"/>
          </p:cNvSpPr>
          <p:nvPr>
            <p:ph type="subTitle" idx="1"/>
          </p:nvPr>
        </p:nvSpPr>
        <p:spPr>
          <a:xfrm>
            <a:off x="3143240" y="2571744"/>
            <a:ext cx="5643602" cy="3000396"/>
          </a:xfrm>
        </p:spPr>
        <p:txBody>
          <a:bodyPr>
            <a:normAutofit fontScale="92500" lnSpcReduction="10000"/>
          </a:bodyPr>
          <a:lstStyle/>
          <a:p>
            <a:pPr algn="ctr"/>
            <a:r>
              <a:rPr lang="ru-RU" sz="3600" b="1" dirty="0" smtClean="0">
                <a:solidFill>
                  <a:schemeClr val="accent4">
                    <a:lumMod val="40000"/>
                    <a:lumOff val="60000"/>
                  </a:schemeClr>
                </a:solidFill>
                <a:latin typeface="Times New Roman" pitchFamily="18" charset="0"/>
              </a:rPr>
              <a:t>Белоусова </a:t>
            </a:r>
          </a:p>
          <a:p>
            <a:pPr algn="ctr"/>
            <a:r>
              <a:rPr lang="ru-RU" sz="3600" b="1" dirty="0" smtClean="0">
                <a:solidFill>
                  <a:schemeClr val="accent4">
                    <a:lumMod val="40000"/>
                    <a:lumOff val="60000"/>
                  </a:schemeClr>
                </a:solidFill>
                <a:latin typeface="Times New Roman" pitchFamily="18" charset="0"/>
              </a:rPr>
              <a:t>   Алла Генриховна </a:t>
            </a:r>
          </a:p>
          <a:p>
            <a:pPr algn="ctr"/>
            <a:r>
              <a:rPr lang="ru-RU" sz="2800" b="1" dirty="0" smtClean="0">
                <a:solidFill>
                  <a:schemeClr val="accent4">
                    <a:lumMod val="40000"/>
                    <a:lumOff val="60000"/>
                  </a:schemeClr>
                </a:solidFill>
                <a:latin typeface="Times New Roman" pitchFamily="18" charset="0"/>
              </a:rPr>
              <a:t/>
            </a:r>
            <a:br>
              <a:rPr lang="ru-RU" sz="2800" b="1" dirty="0" smtClean="0">
                <a:solidFill>
                  <a:schemeClr val="accent4">
                    <a:lumMod val="40000"/>
                    <a:lumOff val="60000"/>
                  </a:schemeClr>
                </a:solidFill>
                <a:latin typeface="Times New Roman" pitchFamily="18" charset="0"/>
              </a:rPr>
            </a:br>
            <a:r>
              <a:rPr lang="ru-RU" sz="2800" b="1" dirty="0" smtClean="0">
                <a:solidFill>
                  <a:schemeClr val="accent4">
                    <a:lumMod val="40000"/>
                    <a:lumOff val="60000"/>
                  </a:schemeClr>
                </a:solidFill>
                <a:latin typeface="Times New Roman" pitchFamily="18" charset="0"/>
              </a:rPr>
              <a:t>МОУ Гимназия имени академика Н.Г. Басова при ВГУ</a:t>
            </a:r>
          </a:p>
          <a:p>
            <a:pPr algn="ctr"/>
            <a:r>
              <a:rPr lang="ru-RU" sz="2400" b="1" dirty="0" smtClean="0">
                <a:solidFill>
                  <a:schemeClr val="accent4">
                    <a:lumMod val="40000"/>
                    <a:lumOff val="60000"/>
                  </a:schemeClr>
                </a:solidFill>
                <a:latin typeface="Times New Roman" pitchFamily="18" charset="0"/>
              </a:rPr>
              <a:t>  учитель математики,</a:t>
            </a:r>
            <a:br>
              <a:rPr lang="ru-RU" sz="2400" b="1" dirty="0" smtClean="0">
                <a:solidFill>
                  <a:schemeClr val="accent4">
                    <a:lumMod val="40000"/>
                    <a:lumOff val="60000"/>
                  </a:schemeClr>
                </a:solidFill>
                <a:latin typeface="Times New Roman" pitchFamily="18" charset="0"/>
              </a:rPr>
            </a:br>
            <a:r>
              <a:rPr lang="ru-RU" sz="2400" b="1" dirty="0" smtClean="0">
                <a:solidFill>
                  <a:schemeClr val="accent4">
                    <a:lumMod val="40000"/>
                    <a:lumOff val="60000"/>
                  </a:schemeClr>
                </a:solidFill>
                <a:latin typeface="Times New Roman" pitchFamily="18" charset="0"/>
              </a:rPr>
              <a:t>кандидат педагогических наук</a:t>
            </a:r>
          </a:p>
          <a:p>
            <a:endParaRPr lang="ru-RU" dirty="0"/>
          </a:p>
        </p:txBody>
      </p:sp>
      <p:pic>
        <p:nvPicPr>
          <p:cNvPr id="101378" name="Picture 2" descr="K:\БЕЛОУСОВА А.Г. Проекты ДВИЖЕНИЯ ФРАКТАЛЫ 11 кл\ДВИЖЕНИЯ\Проект ДВИЖЕНИЯ\Портрет.jpg"/>
          <p:cNvPicPr>
            <a:picLocks noChangeAspect="1" noChangeArrowheads="1"/>
          </p:cNvPicPr>
          <p:nvPr/>
        </p:nvPicPr>
        <p:blipFill>
          <a:blip r:embed="rId2" cstate="print"/>
          <a:srcRect/>
          <a:stretch>
            <a:fillRect/>
          </a:stretch>
        </p:blipFill>
        <p:spPr bwMode="auto">
          <a:xfrm>
            <a:off x="214282" y="2214554"/>
            <a:ext cx="2904955" cy="4357718"/>
          </a:xfrm>
          <a:prstGeom prst="rect">
            <a:avLst/>
          </a:prstGeom>
          <a:noFill/>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Вова\Desktop\смп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5694" y="3112383"/>
            <a:ext cx="2088307" cy="1575058"/>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Users\Вова\Desktop\см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22" y="-1"/>
            <a:ext cx="2933488" cy="2338185"/>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http://t0.gstatic.com/images?q=tbn:ANd9GcRUFj1-Z2PbEb6Px9O3k8mJQdtzAwGCerdaUhOGuxFJ4l26jvF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7384"/>
            <a:ext cx="2621397" cy="3129881"/>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http://t2.gstatic.com/images?q=tbn:ANd9GcQd8I_g5ozVlFzVZwdykjE44iE8KA1k8HDUn7w9OIwCkzmSE5mYV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952" y="1956110"/>
            <a:ext cx="4104456" cy="2731331"/>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http://t1.gstatic.com/images?q=tbn:ANd9GcS829043v9W2xCrROrx_LYzOtDOZu6kicpzfPMxu8s49MJHik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538216"/>
            <a:ext cx="3275856" cy="2194852"/>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descr="http://t2.gstatic.com/images?q=tbn:ANd9GcSywXIBS-3LgmVO34R0BsAG_ikxj_s6tLQPji5Ju1Z7uJfbYAcDmioA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6452" y="4463144"/>
            <a:ext cx="3772901" cy="2394856"/>
          </a:xfrm>
          <a:prstGeom prst="rect">
            <a:avLst/>
          </a:prstGeom>
          <a:noFill/>
          <a:extLst>
            <a:ext uri="{909E8E84-426E-40DD-AFC4-6F175D3DCCD1}">
              <a14:hiddenFill xmlns:a14="http://schemas.microsoft.com/office/drawing/2010/main">
                <a:solidFill>
                  <a:srgbClr val="FFFFFF"/>
                </a:solidFill>
              </a14:hiddenFill>
            </a:ext>
          </a:extLst>
        </p:spPr>
      </p:pic>
      <p:pic>
        <p:nvPicPr>
          <p:cNvPr id="16403" name="Picture 19" descr="http://t2.gstatic.com/images?q=tbn:ANd9GcS2XPCbUeHHE6TGjwgQLIzWN1Lu8vFCVEmD8oFUC2KAMwRYWwrM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2" y="4668530"/>
            <a:ext cx="3059342" cy="2189470"/>
          </a:xfrm>
          <a:prstGeom prst="rect">
            <a:avLst/>
          </a:prstGeom>
          <a:noFill/>
          <a:extLst>
            <a:ext uri="{909E8E84-426E-40DD-AFC4-6F175D3DCCD1}">
              <a14:hiddenFill xmlns:a14="http://schemas.microsoft.com/office/drawing/2010/main">
                <a:solidFill>
                  <a:srgbClr val="FFFFFF"/>
                </a:solidFill>
              </a14:hiddenFill>
            </a:ext>
          </a:extLst>
        </p:spPr>
      </p:pic>
      <p:pic>
        <p:nvPicPr>
          <p:cNvPr id="16405" name="Picture 21" descr="http://t2.gstatic.com/images?q=tbn:ANd9GcQq-UB7aJE-j5tAwAxLG6REivv8tQhkidD2sDAEyWcuiYj8V7CfH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71" y="-2"/>
            <a:ext cx="3650492" cy="2688641"/>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descr="http://t2.gstatic.com/images?q=tbn:ANd9GcRfnFmyD6i_Q29SxK1XWW5_uFwDy8qWe_2iNeiTBKXBeCtMech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1" y="4681721"/>
            <a:ext cx="3491880" cy="2176279"/>
          </a:xfrm>
          <a:prstGeom prst="rect">
            <a:avLst/>
          </a:prstGeom>
          <a:noFill/>
          <a:extLst>
            <a:ext uri="{909E8E84-426E-40DD-AFC4-6F175D3DCCD1}">
              <a14:hiddenFill xmlns:a14="http://schemas.microsoft.com/office/drawing/2010/main">
                <a:solidFill>
                  <a:srgbClr val="FFFFFF"/>
                </a:solidFill>
              </a14:hiddenFill>
            </a:ext>
          </a:extLst>
        </p:spPr>
      </p:pic>
      <p:sp>
        <p:nvSpPr>
          <p:cNvPr id="24" name="Пятиугольник 23">
            <a:hlinkClick r:id="rId11" action="ppaction://hlinksldjump"/>
          </p:cNvPr>
          <p:cNvSpPr/>
          <p:nvPr/>
        </p:nvSpPr>
        <p:spPr>
          <a:xfrm>
            <a:off x="8160620" y="6542181"/>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27448979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barn(inVertical)">
                                      <p:cBhvr>
                                        <p:cTn id="7" dur="500"/>
                                        <p:tgtEl>
                                          <p:spTgt spid="1640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395"/>
                                        </p:tgtEl>
                                        <p:attrNameLst>
                                          <p:attrName>style.visibility</p:attrName>
                                        </p:attrNameLst>
                                      </p:cBhvr>
                                      <p:to>
                                        <p:strVal val="visible"/>
                                      </p:to>
                                    </p:set>
                                    <p:animEffect transition="in" filter="barn(inVertical)">
                                      <p:cBhvr>
                                        <p:cTn id="11" dur="1000"/>
                                        <p:tgtEl>
                                          <p:spTgt spid="16395"/>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barn(inVertical)">
                                      <p:cBhvr>
                                        <p:cTn id="15" dur="1000"/>
                                        <p:tgtEl>
                                          <p:spTgt spid="16391"/>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16397"/>
                                        </p:tgtEl>
                                        <p:attrNameLst>
                                          <p:attrName>style.visibility</p:attrName>
                                        </p:attrNameLst>
                                      </p:cBhvr>
                                      <p:to>
                                        <p:strVal val="visible"/>
                                      </p:to>
                                    </p:set>
                                    <p:animEffect transition="in" filter="barn(inVertical)">
                                      <p:cBhvr>
                                        <p:cTn id="19" dur="1000"/>
                                        <p:tgtEl>
                                          <p:spTgt spid="16397"/>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Vertical)">
                                      <p:cBhvr>
                                        <p:cTn id="23" dur="1000"/>
                                        <p:tgtEl>
                                          <p:spTgt spid="16399"/>
                                        </p:tgtEl>
                                      </p:cBhvr>
                                    </p:animEffect>
                                  </p:childTnLst>
                                </p:cTn>
                              </p:par>
                            </p:childTnLst>
                          </p:cTn>
                        </p:par>
                        <p:par>
                          <p:cTn id="24" fill="hold">
                            <p:stCondLst>
                              <p:cond delay="4500"/>
                            </p:stCondLst>
                            <p:childTnLst>
                              <p:par>
                                <p:cTn id="25" presetID="16" presetClass="entr" presetSubtype="21" fill="hold" nodeType="afterEffect">
                                  <p:stCondLst>
                                    <p:cond delay="0"/>
                                  </p:stCondLst>
                                  <p:childTnLst>
                                    <p:set>
                                      <p:cBhvr>
                                        <p:cTn id="26" dur="1" fill="hold">
                                          <p:stCondLst>
                                            <p:cond delay="0"/>
                                          </p:stCondLst>
                                        </p:cTn>
                                        <p:tgtEl>
                                          <p:spTgt spid="16405"/>
                                        </p:tgtEl>
                                        <p:attrNameLst>
                                          <p:attrName>style.visibility</p:attrName>
                                        </p:attrNameLst>
                                      </p:cBhvr>
                                      <p:to>
                                        <p:strVal val="visible"/>
                                      </p:to>
                                    </p:set>
                                    <p:animEffect transition="in" filter="barn(inVertical)">
                                      <p:cBhvr>
                                        <p:cTn id="27" dur="1000"/>
                                        <p:tgtEl>
                                          <p:spTgt spid="16405"/>
                                        </p:tgtEl>
                                      </p:cBhvr>
                                    </p:animEffect>
                                  </p:childTnLst>
                                </p:cTn>
                              </p:par>
                            </p:childTnLst>
                          </p:cTn>
                        </p:par>
                        <p:par>
                          <p:cTn id="28" fill="hold">
                            <p:stCondLst>
                              <p:cond delay="5500"/>
                            </p:stCondLst>
                            <p:childTnLst>
                              <p:par>
                                <p:cTn id="29" presetID="16" presetClass="entr" presetSubtype="21" fill="hold" nodeType="afterEffect">
                                  <p:stCondLst>
                                    <p:cond delay="0"/>
                                  </p:stCondLst>
                                  <p:childTnLst>
                                    <p:set>
                                      <p:cBhvr>
                                        <p:cTn id="30" dur="1" fill="hold">
                                          <p:stCondLst>
                                            <p:cond delay="0"/>
                                          </p:stCondLst>
                                        </p:cTn>
                                        <p:tgtEl>
                                          <p:spTgt spid="16403"/>
                                        </p:tgtEl>
                                        <p:attrNameLst>
                                          <p:attrName>style.visibility</p:attrName>
                                        </p:attrNameLst>
                                      </p:cBhvr>
                                      <p:to>
                                        <p:strVal val="visible"/>
                                      </p:to>
                                    </p:set>
                                    <p:animEffect transition="in" filter="barn(inVertical)">
                                      <p:cBhvr>
                                        <p:cTn id="31" dur="1000"/>
                                        <p:tgtEl>
                                          <p:spTgt spid="16403"/>
                                        </p:tgtEl>
                                      </p:cBhvr>
                                    </p:animEffect>
                                  </p:childTnLst>
                                </p:cTn>
                              </p:par>
                            </p:childTnLst>
                          </p:cTn>
                        </p:par>
                        <p:par>
                          <p:cTn id="32" fill="hold">
                            <p:stCondLst>
                              <p:cond delay="6500"/>
                            </p:stCondLst>
                            <p:childTnLst>
                              <p:par>
                                <p:cTn id="33" presetID="16" presetClass="entr" presetSubtype="21" fill="hold" nodeType="afterEffect">
                                  <p:stCondLst>
                                    <p:cond delay="0"/>
                                  </p:stCondLst>
                                  <p:childTnLst>
                                    <p:set>
                                      <p:cBhvr>
                                        <p:cTn id="34" dur="1" fill="hold">
                                          <p:stCondLst>
                                            <p:cond delay="0"/>
                                          </p:stCondLst>
                                        </p:cTn>
                                        <p:tgtEl>
                                          <p:spTgt spid="16409"/>
                                        </p:tgtEl>
                                        <p:attrNameLst>
                                          <p:attrName>style.visibility</p:attrName>
                                        </p:attrNameLst>
                                      </p:cBhvr>
                                      <p:to>
                                        <p:strVal val="visible"/>
                                      </p:to>
                                    </p:set>
                                    <p:animEffect transition="in" filter="barn(inVertical)">
                                      <p:cBhvr>
                                        <p:cTn id="35" dur="1000"/>
                                        <p:tgtEl>
                                          <p:spTgt spid="16409"/>
                                        </p:tgtEl>
                                      </p:cBhvr>
                                    </p:animEffect>
                                  </p:childTnLst>
                                </p:cTn>
                              </p:par>
                            </p:childTnLst>
                          </p:cTn>
                        </p:par>
                        <p:par>
                          <p:cTn id="36" fill="hold">
                            <p:stCondLst>
                              <p:cond delay="7500"/>
                            </p:stCondLst>
                            <p:childTnLst>
                              <p:par>
                                <p:cTn id="37" presetID="16" presetClass="entr" presetSubtype="21" fill="hold" nodeType="afterEffect">
                                  <p:stCondLst>
                                    <p:cond delay="0"/>
                                  </p:stCondLst>
                                  <p:childTnLst>
                                    <p:set>
                                      <p:cBhvr>
                                        <p:cTn id="38" dur="1" fill="hold">
                                          <p:stCondLst>
                                            <p:cond delay="0"/>
                                          </p:stCondLst>
                                        </p:cTn>
                                        <p:tgtEl>
                                          <p:spTgt spid="16390"/>
                                        </p:tgtEl>
                                        <p:attrNameLst>
                                          <p:attrName>style.visibility</p:attrName>
                                        </p:attrNameLst>
                                      </p:cBhvr>
                                      <p:to>
                                        <p:strVal val="visible"/>
                                      </p:to>
                                    </p:set>
                                    <p:animEffect transition="in" filter="barn(inVertical)">
                                      <p:cBhvr>
                                        <p:cTn id="39"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араллелограмм 18"/>
          <p:cNvSpPr/>
          <p:nvPr/>
        </p:nvSpPr>
        <p:spPr>
          <a:xfrm>
            <a:off x="1973345" y="2903729"/>
            <a:ext cx="3499232" cy="3095307"/>
          </a:xfrm>
          <a:prstGeom prst="parallelogram">
            <a:avLst/>
          </a:prstGeom>
          <a:solidFill>
            <a:schemeClr val="bg1"/>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412948" y="-243408"/>
            <a:ext cx="7239000" cy="1143000"/>
          </a:xfrm>
        </p:spPr>
        <p:txBody>
          <a:bodyPr/>
          <a:lstStyle/>
          <a:p>
            <a:pPr algn="ctr" eaLnBrk="1" fontAlgn="auto" hangingPunct="1">
              <a:spcAft>
                <a:spcPts val="0"/>
              </a:spcAft>
              <a:defRPr/>
            </a:pPr>
            <a:r>
              <a:rPr lang="ru-RU" sz="4000" dirty="0" smtClean="0"/>
              <a:t>Зеркальная симметрия</a:t>
            </a:r>
            <a:endParaRPr lang="ru-RU" sz="4000" dirty="0"/>
          </a:p>
        </p:txBody>
      </p:sp>
      <p:sp>
        <p:nvSpPr>
          <p:cNvPr id="4" name="Прямоугольник 3"/>
          <p:cNvSpPr>
            <a:spLocks noChangeArrowheads="1"/>
          </p:cNvSpPr>
          <p:nvPr/>
        </p:nvSpPr>
        <p:spPr bwMode="auto">
          <a:xfrm>
            <a:off x="22315" y="1052736"/>
            <a:ext cx="80648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sz="2400" dirty="0" smtClean="0">
                <a:latin typeface="Times New Roman" pitchFamily="18" charset="0"/>
                <a:cs typeface="Times New Roman" pitchFamily="18" charset="0"/>
              </a:rPr>
              <a:t>Зеркальной симметрией (симметрией относительно плоскости</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называется такое отображение пространства на себя, при котором любая точка М переходит в симметричную ей относительно плоскости α точку </a:t>
            </a:r>
            <a:r>
              <a:rPr lang="en-US" sz="2400" dirty="0" smtClean="0">
                <a:latin typeface="Times New Roman" pitchFamily="18" charset="0"/>
                <a:cs typeface="Times New Roman" pitchFamily="18" charset="0"/>
              </a:rPr>
              <a:t>M1.</a:t>
            </a:r>
            <a:endParaRPr lang="ru-RU" sz="2400" dirty="0">
              <a:latin typeface="Times New Roman" pitchFamily="18" charset="0"/>
              <a:cs typeface="Times New Roman" pitchFamily="18" charset="0"/>
            </a:endParaRPr>
          </a:p>
        </p:txBody>
      </p:sp>
      <p:cxnSp>
        <p:nvCxnSpPr>
          <p:cNvPr id="20" name="Прямая соединительная линия 19"/>
          <p:cNvCxnSpPr/>
          <p:nvPr/>
        </p:nvCxnSpPr>
        <p:spPr>
          <a:xfrm flipV="1">
            <a:off x="4159933" y="4325891"/>
            <a:ext cx="2613716" cy="447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44" idx="4"/>
          </p:cNvCxnSpPr>
          <p:nvPr/>
        </p:nvCxnSpPr>
        <p:spPr>
          <a:xfrm flipV="1">
            <a:off x="1523358" y="4348244"/>
            <a:ext cx="888402" cy="10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552" name="Прямоугольник 23551"/>
          <p:cNvSpPr/>
          <p:nvPr/>
        </p:nvSpPr>
        <p:spPr>
          <a:xfrm>
            <a:off x="1307209" y="4370597"/>
            <a:ext cx="478016" cy="369332"/>
          </a:xfrm>
          <a:prstGeom prst="rect">
            <a:avLst/>
          </a:prstGeom>
        </p:spPr>
        <p:txBody>
          <a:bodyPr wrap="none">
            <a:spAutoFit/>
          </a:bodyPr>
          <a:lstStyle/>
          <a:p>
            <a:r>
              <a:rPr lang="ru-RU" dirty="0" smtClean="0">
                <a:solidFill>
                  <a:schemeClr val="tx1">
                    <a:lumMod val="95000"/>
                    <a:lumOff val="5000"/>
                  </a:schemeClr>
                </a:solidFill>
              </a:rPr>
              <a:t>М1</a:t>
            </a:r>
            <a:endParaRPr lang="ru-RU" dirty="0">
              <a:solidFill>
                <a:schemeClr val="tx1">
                  <a:lumMod val="95000"/>
                  <a:lumOff val="5000"/>
                </a:schemeClr>
              </a:solidFill>
            </a:endParaRPr>
          </a:p>
        </p:txBody>
      </p:sp>
      <p:sp>
        <p:nvSpPr>
          <p:cNvPr id="23555" name="Прямоугольник 23554"/>
          <p:cNvSpPr/>
          <p:nvPr/>
        </p:nvSpPr>
        <p:spPr>
          <a:xfrm>
            <a:off x="6645282" y="4451382"/>
            <a:ext cx="348172" cy="369332"/>
          </a:xfrm>
          <a:prstGeom prst="rect">
            <a:avLst/>
          </a:prstGeom>
        </p:spPr>
        <p:txBody>
          <a:bodyPr wrap="none">
            <a:spAutoFit/>
          </a:bodyPr>
          <a:lstStyle/>
          <a:p>
            <a:r>
              <a:rPr lang="en-US" dirty="0" smtClean="0">
                <a:solidFill>
                  <a:schemeClr val="tx1">
                    <a:lumMod val="95000"/>
                    <a:lumOff val="5000"/>
                  </a:schemeClr>
                </a:solidFill>
              </a:rPr>
              <a:t>M</a:t>
            </a:r>
            <a:endParaRPr lang="ru-RU" dirty="0">
              <a:solidFill>
                <a:schemeClr val="tx1">
                  <a:lumMod val="95000"/>
                  <a:lumOff val="5000"/>
                </a:schemeClr>
              </a:solidFill>
            </a:endParaRPr>
          </a:p>
        </p:txBody>
      </p:sp>
      <p:sp>
        <p:nvSpPr>
          <p:cNvPr id="23557" name="Прямоугольник 23556"/>
          <p:cNvSpPr/>
          <p:nvPr/>
        </p:nvSpPr>
        <p:spPr>
          <a:xfrm>
            <a:off x="4932040" y="3024300"/>
            <a:ext cx="319318" cy="369332"/>
          </a:xfrm>
          <a:prstGeom prst="rect">
            <a:avLst/>
          </a:prstGeom>
        </p:spPr>
        <p:txBody>
          <a:bodyPr wrap="none">
            <a:spAutoFit/>
          </a:bodyPr>
          <a:lstStyle/>
          <a:p>
            <a:pPr lvl="0"/>
            <a:r>
              <a:rPr lang="ru-RU" dirty="0">
                <a:solidFill>
                  <a:prstClr val="black">
                    <a:lumMod val="95000"/>
                    <a:lumOff val="5000"/>
                  </a:prstClr>
                </a:solidFill>
              </a:rPr>
              <a:t>α</a:t>
            </a:r>
          </a:p>
        </p:txBody>
      </p:sp>
      <p:sp>
        <p:nvSpPr>
          <p:cNvPr id="23558" name="Овал 23557"/>
          <p:cNvSpPr/>
          <p:nvPr/>
        </p:nvSpPr>
        <p:spPr>
          <a:xfrm>
            <a:off x="6773649" y="43025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Овал 43"/>
          <p:cNvSpPr/>
          <p:nvPr/>
        </p:nvSpPr>
        <p:spPr>
          <a:xfrm>
            <a:off x="1500498" y="43035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Пятиугольник 50">
            <a:hlinkClick r:id="rId2" action="ppaction://hlinksldjump"/>
          </p:cNvPr>
          <p:cNvSpPr/>
          <p:nvPr/>
        </p:nvSpPr>
        <p:spPr>
          <a:xfrm>
            <a:off x="8175331" y="6401606"/>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
        <p:nvSpPr>
          <p:cNvPr id="25" name="Пятиугольник 24">
            <a:hlinkClick r:id="rId3" action="ppaction://hlinksldjump"/>
          </p:cNvPr>
          <p:cNvSpPr/>
          <p:nvPr/>
        </p:nvSpPr>
        <p:spPr>
          <a:xfrm>
            <a:off x="8175331" y="5949280"/>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lumMod val="95000"/>
                    <a:lumOff val="5000"/>
                  </a:schemeClr>
                </a:solidFill>
              </a:rPr>
              <a:t>Видео</a:t>
            </a:r>
            <a:endParaRPr lang="ru-RU" sz="1600" dirty="0">
              <a:solidFill>
                <a:schemeClr val="tx1">
                  <a:lumMod val="95000"/>
                  <a:lumOff val="5000"/>
                </a:schemeClr>
              </a:solidFill>
            </a:endParaRPr>
          </a:p>
        </p:txBody>
      </p:sp>
      <p:cxnSp>
        <p:nvCxnSpPr>
          <p:cNvPr id="22" name="Прямая соединительная линия 21"/>
          <p:cNvCxnSpPr/>
          <p:nvPr/>
        </p:nvCxnSpPr>
        <p:spPr>
          <a:xfrm flipH="1">
            <a:off x="2693044" y="4365104"/>
            <a:ext cx="1302892" cy="1364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4028394" y="4451382"/>
            <a:ext cx="340158" cy="369332"/>
          </a:xfrm>
          <a:prstGeom prst="rect">
            <a:avLst/>
          </a:prstGeom>
        </p:spPr>
        <p:txBody>
          <a:bodyPr wrap="none">
            <a:spAutoFit/>
          </a:bodyPr>
          <a:lstStyle/>
          <a:p>
            <a:r>
              <a:rPr lang="ru-RU" dirty="0" smtClean="0">
                <a:solidFill>
                  <a:schemeClr val="tx1">
                    <a:lumMod val="95000"/>
                    <a:lumOff val="5000"/>
                  </a:schemeClr>
                </a:solidFill>
              </a:rPr>
              <a:t>О</a:t>
            </a:r>
            <a:endParaRPr lang="ru-RU" dirty="0">
              <a:solidFill>
                <a:schemeClr val="tx1">
                  <a:lumMod val="95000"/>
                  <a:lumOff val="5000"/>
                </a:schemeClr>
              </a:solidFill>
            </a:endParaRPr>
          </a:p>
        </p:txBody>
      </p:sp>
      <p:cxnSp>
        <p:nvCxnSpPr>
          <p:cNvPr id="7" name="Прямая соединительная линия 6"/>
          <p:cNvCxnSpPr/>
          <p:nvPr/>
        </p:nvCxnSpPr>
        <p:spPr>
          <a:xfrm>
            <a:off x="5724128" y="4206817"/>
            <a:ext cx="0" cy="302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195736" y="4149080"/>
            <a:ext cx="0" cy="302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707904" y="2903729"/>
            <a:ext cx="849039" cy="30953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4105933" y="430683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олилиния 27"/>
          <p:cNvSpPr/>
          <p:nvPr/>
        </p:nvSpPr>
        <p:spPr>
          <a:xfrm>
            <a:off x="4221480" y="4114800"/>
            <a:ext cx="198120" cy="274320"/>
          </a:xfrm>
          <a:custGeom>
            <a:avLst/>
            <a:gdLst>
              <a:gd name="connsiteX0" fmla="*/ 0 w 198120"/>
              <a:gd name="connsiteY0" fmla="*/ 0 h 274320"/>
              <a:gd name="connsiteX1" fmla="*/ 182880 w 198120"/>
              <a:gd name="connsiteY1" fmla="*/ 0 h 274320"/>
              <a:gd name="connsiteX2" fmla="*/ 167640 w 198120"/>
              <a:gd name="connsiteY2" fmla="*/ 228600 h 274320"/>
              <a:gd name="connsiteX3" fmla="*/ 198120 w 1981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198120" h="274320">
                <a:moveTo>
                  <a:pt x="0" y="0"/>
                </a:moveTo>
                <a:lnTo>
                  <a:pt x="182880" y="0"/>
                </a:lnTo>
                <a:lnTo>
                  <a:pt x="167640" y="228600"/>
                </a:lnTo>
                <a:lnTo>
                  <a:pt x="198120" y="274320"/>
                </a:lnTo>
              </a:path>
            </a:pathLst>
          </a:cu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4132423" y="3178486"/>
            <a:ext cx="303288" cy="369332"/>
          </a:xfrm>
          <a:prstGeom prst="rect">
            <a:avLst/>
          </a:prstGeom>
        </p:spPr>
        <p:txBody>
          <a:bodyPr wrap="none">
            <a:spAutoFit/>
          </a:bodyPr>
          <a:lstStyle/>
          <a:p>
            <a:r>
              <a:rPr lang="ru-RU" dirty="0"/>
              <a:t>а</a:t>
            </a:r>
          </a:p>
        </p:txBody>
      </p:sp>
    </p:spTree>
    <p:extLst>
      <p:ext uri="{BB962C8B-B14F-4D97-AF65-F5344CB8AC3E}">
        <p14:creationId xmlns:p14="http://schemas.microsoft.com/office/powerpoint/2010/main" val="4456717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fade">
                                      <p:cBhvr>
                                        <p:cTn id="11" dur="500"/>
                                        <p:tgtEl>
                                          <p:spTgt spid="2355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fade">
                                      <p:cBhvr>
                                        <p:cTn id="15" dur="500"/>
                                        <p:tgtEl>
                                          <p:spTgt spid="2355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3555"/>
                                        </p:tgtEl>
                                        <p:attrNameLst>
                                          <p:attrName>style.visibility</p:attrName>
                                        </p:attrNameLst>
                                      </p:cBhvr>
                                      <p:to>
                                        <p:strVal val="visible"/>
                                      </p:to>
                                    </p:set>
                                    <p:animEffect transition="in" filter="fade">
                                      <p:cBhvr>
                                        <p:cTn id="19" dur="500"/>
                                        <p:tgtEl>
                                          <p:spTgt spid="235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23552"/>
                                        </p:tgtEl>
                                        <p:attrNameLst>
                                          <p:attrName>style.visibility</p:attrName>
                                        </p:attrNameLst>
                                      </p:cBhvr>
                                      <p:to>
                                        <p:strVal val="visible"/>
                                      </p:to>
                                    </p:set>
                                    <p:animEffect transition="in" filter="fade">
                                      <p:cBhvr>
                                        <p:cTn id="55" dur="500"/>
                                        <p:tgtEl>
                                          <p:spTgt spid="23552"/>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500"/>
                            </p:stCondLst>
                            <p:childTnLst>
                              <p:par>
                                <p:cTn id="61" presetID="1"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552" grpId="0"/>
      <p:bldP spid="23555" grpId="0"/>
      <p:bldP spid="23557" grpId="0"/>
      <p:bldP spid="23558" grpId="0" animBg="1"/>
      <p:bldP spid="44" grpId="0" animBg="1"/>
      <p:bldP spid="16" grpId="0"/>
      <p:bldP spid="15" grpId="0" animBg="1"/>
      <p:bldP spid="28"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15" y="-459432"/>
            <a:ext cx="9144000" cy="1143000"/>
          </a:xfrm>
        </p:spPr>
        <p:txBody>
          <a:bodyPr>
            <a:normAutofit/>
          </a:bodyPr>
          <a:lstStyle/>
          <a:p>
            <a:r>
              <a:rPr lang="ru-RU" sz="3200" dirty="0">
                <a:solidFill>
                  <a:srgbClr val="F9DAAB"/>
                </a:solidFill>
                <a:latin typeface="Times New Roman" pitchFamily="18" charset="0"/>
                <a:cs typeface="Times New Roman" pitchFamily="18" charset="0"/>
              </a:rPr>
              <a:t>Зеркальная симметрия в природе</a:t>
            </a:r>
            <a:endParaRPr lang="ru-RU" sz="3200" dirty="0"/>
          </a:p>
        </p:txBody>
      </p:sp>
      <p:pic>
        <p:nvPicPr>
          <p:cNvPr id="17412" name="Picture 4" descr="http://t2.gstatic.com/images?q=tbn:ANd9GcT2js0y7N_EazIatgUsxfNTwJOv_Yy_m_HXrWLGDdtZQu1P2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783" y="908720"/>
            <a:ext cx="4816217" cy="3204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1.gstatic.com/images?q=tbn:ANd9GcQsLw7dec8dW6vPXwWDJLq2CAt4HhdV_kTB_Fpa-Ix7ObIWR-tD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9840"/>
            <a:ext cx="4674089" cy="33081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3.gstatic.com/images?q=tbn:ANd9GcQRMInmqgmGFWXTqNQ3k_F-qYajgwRByP9aRDbEeTcwAlKkM0B1G3OS1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0920"/>
            <a:ext cx="6169820" cy="3380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t2.gstatic.com/images?q=tbn:ANd9GcS34edMA1_pFh0dQDPM5slzUCgtq9RX8i65L6gPmSOySTKxhmxK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228876"/>
            <a:ext cx="4716016" cy="3629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t1.gstatic.com/images?q=tbn:ANd9GcQ20D2LpRo1Ij_DgmwzI5YJN_Q-qxpjmLV99Z_X6yQ0oBemuuPu2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42071"/>
            <a:ext cx="5616624" cy="3758033"/>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ttp://t1.gstatic.com/images?q=tbn:ANd9GcR3s4moBNj4RB0ko0SeH4SWt2iX7ooneVA30ev9Uh9_u2oS7YbKF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1700808"/>
            <a:ext cx="5382791" cy="403190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http://t1.gstatic.com/images?q=tbn:ANd9GcRRR7lrdzkZjzyv0TCL0fIet1rsDpas5N1ORv38PyEXqeXjnaM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595" y="1799773"/>
            <a:ext cx="5558686" cy="3573443"/>
          </a:xfrm>
          <a:prstGeom prst="rect">
            <a:avLst/>
          </a:prstGeom>
          <a:noFill/>
          <a:extLst>
            <a:ext uri="{909E8E84-426E-40DD-AFC4-6F175D3DCCD1}">
              <a14:hiddenFill xmlns:a14="http://schemas.microsoft.com/office/drawing/2010/main">
                <a:solidFill>
                  <a:srgbClr val="FFFFFF"/>
                </a:solidFill>
              </a14:hiddenFill>
            </a:ext>
          </a:extLst>
        </p:spPr>
      </p:pic>
      <p:sp>
        <p:nvSpPr>
          <p:cNvPr id="14" name="Пятиугольник 13">
            <a:hlinkClick r:id="rId9" action="ppaction://hlinksldjump"/>
          </p:cNvPr>
          <p:cNvSpPr/>
          <p:nvPr/>
        </p:nvSpPr>
        <p:spPr>
          <a:xfrm>
            <a:off x="8028384" y="6515080"/>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4363415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2000"/>
                                        <p:tgtEl>
                                          <p:spTgt spid="1741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3000"/>
                                        <p:tgtEl>
                                          <p:spTgt spid="8"/>
                                        </p:tgtEl>
                                      </p:cBhvr>
                                    </p:animEffect>
                                  </p:childTnLst>
                                </p:cTn>
                              </p:par>
                            </p:childTnLst>
                          </p:cTn>
                        </p:par>
                        <p:par>
                          <p:cTn id="12" fill="hold">
                            <p:stCondLst>
                              <p:cond delay="5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3000"/>
                                        <p:tgtEl>
                                          <p:spTgt spid="9"/>
                                        </p:tgtEl>
                                      </p:cBhvr>
                                    </p:animEffect>
                                  </p:childTnLst>
                                </p:cTn>
                              </p:par>
                            </p:childTnLst>
                          </p:cTn>
                        </p:par>
                        <p:par>
                          <p:cTn id="16" fill="hold">
                            <p:stCondLst>
                              <p:cond delay="80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3000"/>
                                        <p:tgtEl>
                                          <p:spTgt spid="10"/>
                                        </p:tgtEl>
                                      </p:cBhvr>
                                    </p:animEffect>
                                  </p:childTnLst>
                                </p:cTn>
                              </p:par>
                            </p:childTnLst>
                          </p:cTn>
                        </p:par>
                        <p:par>
                          <p:cTn id="20" fill="hold">
                            <p:stCondLst>
                              <p:cond delay="11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3000"/>
                                        <p:tgtEl>
                                          <p:spTgt spid="11"/>
                                        </p:tgtEl>
                                      </p:cBhvr>
                                    </p:animEffect>
                                  </p:childTnLst>
                                </p:cTn>
                              </p:par>
                            </p:childTnLst>
                          </p:cTn>
                        </p:par>
                        <p:par>
                          <p:cTn id="24" fill="hold">
                            <p:stCondLst>
                              <p:cond delay="14000"/>
                            </p:stCondLst>
                            <p:childTnLst>
                              <p:par>
                                <p:cTn id="25" presetID="16" presetClass="entr" presetSubtype="21" fill="hold" nodeType="afterEffect">
                                  <p:stCondLst>
                                    <p:cond delay="0"/>
                                  </p:stCondLst>
                                  <p:childTnLst>
                                    <p:set>
                                      <p:cBhvr>
                                        <p:cTn id="26" dur="1" fill="hold">
                                          <p:stCondLst>
                                            <p:cond delay="0"/>
                                          </p:stCondLst>
                                        </p:cTn>
                                        <p:tgtEl>
                                          <p:spTgt spid="17418"/>
                                        </p:tgtEl>
                                        <p:attrNameLst>
                                          <p:attrName>style.visibility</p:attrName>
                                        </p:attrNameLst>
                                      </p:cBhvr>
                                      <p:to>
                                        <p:strVal val="visible"/>
                                      </p:to>
                                    </p:set>
                                    <p:animEffect transition="in" filter="barn(inVertical)">
                                      <p:cBhvr>
                                        <p:cTn id="27" dur="3000"/>
                                        <p:tgtEl>
                                          <p:spTgt spid="17418"/>
                                        </p:tgtEl>
                                      </p:cBhvr>
                                    </p:animEffect>
                                  </p:childTnLst>
                                </p:cTn>
                              </p:par>
                            </p:childTnLst>
                          </p:cTn>
                        </p:par>
                        <p:par>
                          <p:cTn id="28" fill="hold">
                            <p:stCondLst>
                              <p:cond delay="17000"/>
                            </p:stCondLst>
                            <p:childTnLst>
                              <p:par>
                                <p:cTn id="29" presetID="16" presetClass="entr" presetSubtype="21" fill="hold" nodeType="afterEffect">
                                  <p:stCondLst>
                                    <p:cond delay="0"/>
                                  </p:stCondLst>
                                  <p:childTnLst>
                                    <p:set>
                                      <p:cBhvr>
                                        <p:cTn id="30" dur="1" fill="hold">
                                          <p:stCondLst>
                                            <p:cond delay="0"/>
                                          </p:stCondLst>
                                        </p:cTn>
                                        <p:tgtEl>
                                          <p:spTgt spid="17420"/>
                                        </p:tgtEl>
                                        <p:attrNameLst>
                                          <p:attrName>style.visibility</p:attrName>
                                        </p:attrNameLst>
                                      </p:cBhvr>
                                      <p:to>
                                        <p:strVal val="visible"/>
                                      </p:to>
                                    </p:set>
                                    <p:animEffect transition="in" filter="barn(inVertical)">
                                      <p:cBhvr>
                                        <p:cTn id="31" dur="30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0040"/>
            <a:ext cx="7992888" cy="1143000"/>
          </a:xfrm>
        </p:spPr>
        <p:txBody>
          <a:bodyPr>
            <a:normAutofit fontScale="90000"/>
          </a:bodyPr>
          <a:lstStyle/>
          <a:p>
            <a:pPr marL="342900" indent="-342900"/>
            <a:r>
              <a:rPr lang="ru-RU" sz="4000" dirty="0">
                <a:solidFill>
                  <a:srgbClr val="F9DAAB"/>
                </a:solidFill>
                <a:latin typeface="Times New Roman" pitchFamily="18" charset="0"/>
                <a:cs typeface="Times New Roman" pitchFamily="18" charset="0"/>
              </a:rPr>
              <a:t>Гомотетия (преобразование </a:t>
            </a:r>
            <a:r>
              <a:rPr lang="ru-RU" sz="4000" dirty="0" smtClean="0">
                <a:solidFill>
                  <a:srgbClr val="F9DAAB"/>
                </a:solidFill>
                <a:latin typeface="Times New Roman" pitchFamily="18" charset="0"/>
                <a:cs typeface="Times New Roman" pitchFamily="18" charset="0"/>
              </a:rPr>
              <a:t>подобие)</a:t>
            </a:r>
            <a:endParaRPr lang="ru-RU" sz="4000" dirty="0">
              <a:solidFill>
                <a:srgbClr val="F9DAAB"/>
              </a:solidFill>
              <a:latin typeface="Times New Roman" pitchFamily="18" charset="0"/>
              <a:cs typeface="Times New Roman" pitchFamily="18" charset="0"/>
            </a:endParaRPr>
          </a:p>
        </p:txBody>
      </p:sp>
      <p:sp>
        <p:nvSpPr>
          <p:cNvPr id="3" name="Объект 2"/>
          <p:cNvSpPr>
            <a:spLocks noGrp="1"/>
          </p:cNvSpPr>
          <p:nvPr>
            <p:ph sz="half" idx="1"/>
          </p:nvPr>
        </p:nvSpPr>
        <p:spPr>
          <a:xfrm>
            <a:off x="323528" y="1628800"/>
            <a:ext cx="7524328" cy="4637112"/>
          </a:xfrm>
        </p:spPr>
        <p:txBody>
          <a:bodyPr>
            <a:normAutofit/>
          </a:bodyPr>
          <a:lstStyle/>
          <a:p>
            <a:pPr marL="0" indent="0">
              <a:buNone/>
            </a:pPr>
            <a:r>
              <a:rPr lang="ru-RU" dirty="0">
                <a:latin typeface="Times New Roman" pitchFamily="18" charset="0"/>
                <a:cs typeface="Times New Roman" pitchFamily="18" charset="0"/>
              </a:rPr>
              <a:t>Преобразование плоскости или пространства, при котором фиксированная точка </a:t>
            </a:r>
            <a:r>
              <a:rPr lang="ru-RU" i="1" dirty="0">
                <a:latin typeface="Times New Roman" pitchFamily="18" charset="0"/>
                <a:cs typeface="Times New Roman" pitchFamily="18" charset="0"/>
              </a:rPr>
              <a:t>O</a:t>
            </a:r>
            <a:r>
              <a:rPr lang="ru-RU" dirty="0">
                <a:latin typeface="Times New Roman" pitchFamily="18" charset="0"/>
                <a:cs typeface="Times New Roman" pitchFamily="18" charset="0"/>
              </a:rPr>
              <a:t> остается неподвижной, и каждая точка </a:t>
            </a:r>
            <a:r>
              <a:rPr lang="ru-RU" i="1" dirty="0">
                <a:latin typeface="Times New Roman" pitchFamily="18" charset="0"/>
                <a:cs typeface="Times New Roman" pitchFamily="18" charset="0"/>
              </a:rPr>
              <a:t>X</a:t>
            </a:r>
            <a:r>
              <a:rPr lang="ru-RU" dirty="0">
                <a:latin typeface="Times New Roman" pitchFamily="18" charset="0"/>
                <a:cs typeface="Times New Roman" pitchFamily="18" charset="0"/>
              </a:rPr>
              <a:t> переходит в такую точку </a:t>
            </a:r>
            <a:r>
              <a:rPr lang="ru-RU" i="1" dirty="0">
                <a:latin typeface="Times New Roman" pitchFamily="18" charset="0"/>
                <a:cs typeface="Times New Roman" pitchFamily="18" charset="0"/>
              </a:rPr>
              <a:t>X</a:t>
            </a:r>
            <a:r>
              <a:rPr lang="ru-RU" baseline="-25000" dirty="0">
                <a:latin typeface="Times New Roman" pitchFamily="18" charset="0"/>
                <a:cs typeface="Times New Roman" pitchFamily="18" charset="0"/>
              </a:rPr>
              <a:t>1</a:t>
            </a:r>
            <a:r>
              <a:rPr lang="ru-RU" dirty="0">
                <a:latin typeface="Times New Roman" pitchFamily="18" charset="0"/>
                <a:cs typeface="Times New Roman" pitchFamily="18" charset="0"/>
              </a:rPr>
              <a:t>, что , где </a:t>
            </a:r>
            <a:r>
              <a:rPr lang="ru-RU" i="1" dirty="0">
                <a:latin typeface="Times New Roman" pitchFamily="18" charset="0"/>
                <a:cs typeface="Times New Roman" pitchFamily="18" charset="0"/>
              </a:rPr>
              <a:t>k</a:t>
            </a:r>
            <a:r>
              <a:rPr lang="ru-RU" dirty="0">
                <a:latin typeface="Times New Roman" pitchFamily="18" charset="0"/>
                <a:cs typeface="Times New Roman" pitchFamily="18" charset="0"/>
              </a:rPr>
              <a:t> – заданное число, </a:t>
            </a:r>
            <a:r>
              <a:rPr lang="ru-RU" i="1" dirty="0">
                <a:latin typeface="Times New Roman" pitchFamily="18" charset="0"/>
                <a:cs typeface="Times New Roman" pitchFamily="18" charset="0"/>
              </a:rPr>
              <a:t>k</a:t>
            </a:r>
            <a:r>
              <a:rPr lang="ru-RU" dirty="0">
                <a:latin typeface="Times New Roman" pitchFamily="18" charset="0"/>
                <a:cs typeface="Times New Roman" pitchFamily="18" charset="0"/>
              </a:rPr>
              <a:t> ¹ 0, называется гомотетией. Точка </a:t>
            </a:r>
            <a:r>
              <a:rPr lang="ru-RU" i="1" dirty="0">
                <a:latin typeface="Times New Roman" pitchFamily="18" charset="0"/>
                <a:cs typeface="Times New Roman" pitchFamily="18" charset="0"/>
              </a:rPr>
              <a:t>O</a:t>
            </a:r>
            <a:r>
              <a:rPr lang="ru-RU" dirty="0">
                <a:latin typeface="Times New Roman" pitchFamily="18" charset="0"/>
                <a:cs typeface="Times New Roman" pitchFamily="18" charset="0"/>
              </a:rPr>
              <a:t> называется </a:t>
            </a:r>
            <a:r>
              <a:rPr lang="ru-RU" b="1" dirty="0">
                <a:latin typeface="Times New Roman" pitchFamily="18" charset="0"/>
                <a:cs typeface="Times New Roman" pitchFamily="18" charset="0"/>
              </a:rPr>
              <a:t>центром гомотетии</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k</a:t>
            </a:r>
            <a:r>
              <a:rPr lang="ru-RU" dirty="0">
                <a:latin typeface="Times New Roman" pitchFamily="18" charset="0"/>
                <a:cs typeface="Times New Roman" pitchFamily="18" charset="0"/>
              </a:rPr>
              <a:t> называется </a:t>
            </a:r>
            <a:r>
              <a:rPr lang="ru-RU" b="1" dirty="0">
                <a:latin typeface="Times New Roman" pitchFamily="18" charset="0"/>
                <a:cs typeface="Times New Roman" pitchFamily="18" charset="0"/>
              </a:rPr>
              <a:t>коэффициентом гомотетии</a:t>
            </a:r>
            <a:r>
              <a:rPr lang="ru-RU" dirty="0">
                <a:latin typeface="Times New Roman" pitchFamily="18" charset="0"/>
                <a:cs typeface="Times New Roman" pitchFamily="18" charset="0"/>
              </a:rPr>
              <a:t>. Если фигура </a:t>
            </a:r>
            <a:r>
              <a:rPr lang="ru-RU" i="1" dirty="0">
                <a:latin typeface="Times New Roman" pitchFamily="18" charset="0"/>
                <a:cs typeface="Times New Roman" pitchFamily="18" charset="0"/>
              </a:rPr>
              <a:t>F</a:t>
            </a:r>
            <a:r>
              <a:rPr lang="ru-RU" dirty="0">
                <a:latin typeface="Times New Roman" pitchFamily="18" charset="0"/>
                <a:cs typeface="Times New Roman" pitchFamily="18" charset="0"/>
              </a:rPr>
              <a:t> преобразуется в результате гомотетии в фигуру </a:t>
            </a:r>
            <a:r>
              <a:rPr lang="ru-RU" i="1" dirty="0" smtClean="0">
                <a:latin typeface="Times New Roman" pitchFamily="18" charset="0"/>
                <a:cs typeface="Times New Roman" pitchFamily="18" charset="0"/>
              </a:rPr>
              <a:t>F</a:t>
            </a:r>
            <a:r>
              <a:rPr lang="ru-RU" baseline="-25000"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 то </a:t>
            </a:r>
            <a:r>
              <a:rPr lang="ru-RU" dirty="0">
                <a:latin typeface="Times New Roman" pitchFamily="18" charset="0"/>
                <a:cs typeface="Times New Roman" pitchFamily="18" charset="0"/>
              </a:rPr>
              <a:t>фигуры </a:t>
            </a:r>
            <a:r>
              <a:rPr lang="ru-RU" i="1" dirty="0">
                <a:latin typeface="Times New Roman" pitchFamily="18" charset="0"/>
                <a:cs typeface="Times New Roman" pitchFamily="18" charset="0"/>
              </a:rPr>
              <a:t>F</a:t>
            </a:r>
            <a:r>
              <a:rPr lang="ru-RU" dirty="0">
                <a:latin typeface="Times New Roman" pitchFamily="18" charset="0"/>
                <a:cs typeface="Times New Roman" pitchFamily="18" charset="0"/>
              </a:rPr>
              <a:t> и </a:t>
            </a:r>
            <a:r>
              <a:rPr lang="ru-RU" i="1" dirty="0">
                <a:latin typeface="Times New Roman" pitchFamily="18" charset="0"/>
                <a:cs typeface="Times New Roman" pitchFamily="18" charset="0"/>
              </a:rPr>
              <a:t>F</a:t>
            </a:r>
            <a:r>
              <a:rPr lang="ru-RU" baseline="-25000" dirty="0">
                <a:latin typeface="Times New Roman" pitchFamily="18" charset="0"/>
                <a:cs typeface="Times New Roman" pitchFamily="18" charset="0"/>
              </a:rPr>
              <a:t>1</a:t>
            </a:r>
            <a:r>
              <a:rPr lang="ru-RU" dirty="0">
                <a:latin typeface="Times New Roman" pitchFamily="18" charset="0"/>
                <a:cs typeface="Times New Roman" pitchFamily="18" charset="0"/>
              </a:rPr>
              <a:t> называются </a:t>
            </a:r>
            <a:r>
              <a:rPr lang="ru-RU" b="1" dirty="0">
                <a:latin typeface="Times New Roman" pitchFamily="18" charset="0"/>
                <a:cs typeface="Times New Roman" pitchFamily="18" charset="0"/>
              </a:rPr>
              <a:t>гомотетичными</a:t>
            </a:r>
            <a:r>
              <a:rPr lang="ru-RU" b="1" dirty="0"/>
              <a:t>.</a:t>
            </a:r>
            <a:endParaRPr lang="ru-RU" dirty="0"/>
          </a:p>
          <a:p>
            <a:endParaRPr lang="ru-RU" dirty="0"/>
          </a:p>
        </p:txBody>
      </p:sp>
    </p:spTree>
    <p:extLst>
      <p:ext uri="{BB962C8B-B14F-4D97-AF65-F5344CB8AC3E}">
        <p14:creationId xmlns:p14="http://schemas.microsoft.com/office/powerpoint/2010/main" val="326553916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Блок-схема: ручное управление 16"/>
          <p:cNvSpPr/>
          <p:nvPr/>
        </p:nvSpPr>
        <p:spPr>
          <a:xfrm rot="12740247">
            <a:off x="3069355" y="3170351"/>
            <a:ext cx="1260000" cy="504000"/>
          </a:xfrm>
          <a:prstGeom prst="flowChartManualOpe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6" name="Блок-схема: ручное управление 95"/>
          <p:cNvSpPr/>
          <p:nvPr/>
        </p:nvSpPr>
        <p:spPr>
          <a:xfrm rot="12740247">
            <a:off x="3762634" y="1782247"/>
            <a:ext cx="2520000" cy="1008000"/>
          </a:xfrm>
          <a:prstGeom prst="flowChartManualOperation">
            <a:avLst/>
          </a:prstGeom>
          <a:solidFill>
            <a:srgbClr val="00B0F0"/>
          </a:solidFill>
          <a:effectLst>
            <a:glow rad="127000">
              <a:schemeClr val="accent1">
                <a:alpha val="6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 name="Прямая соединительная линия 27"/>
          <p:cNvCxnSpPr/>
          <p:nvPr/>
        </p:nvCxnSpPr>
        <p:spPr>
          <a:xfrm flipV="1">
            <a:off x="2326166" y="476672"/>
            <a:ext cx="3037922" cy="4161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2332669" y="476672"/>
            <a:ext cx="2231417" cy="41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2314744" y="1549116"/>
            <a:ext cx="4705528" cy="3079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2314744" y="2799025"/>
            <a:ext cx="5091477" cy="1829675"/>
          </a:xfrm>
          <a:prstGeom prst="line">
            <a:avLst/>
          </a:prstGeom>
        </p:spPr>
        <p:style>
          <a:lnRef idx="1">
            <a:schemeClr val="accent1"/>
          </a:lnRef>
          <a:fillRef idx="0">
            <a:schemeClr val="accent1"/>
          </a:fillRef>
          <a:effectRef idx="0">
            <a:schemeClr val="accent1"/>
          </a:effectRef>
          <a:fontRef idx="minor">
            <a:schemeClr val="tx1"/>
          </a:fontRef>
        </p:style>
      </p:cxnSp>
      <p:sp>
        <p:nvSpPr>
          <p:cNvPr id="48" name="Овал 47"/>
          <p:cNvSpPr/>
          <p:nvPr/>
        </p:nvSpPr>
        <p:spPr>
          <a:xfrm>
            <a:off x="3448377" y="2980908"/>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Овал 49"/>
          <p:cNvSpPr/>
          <p:nvPr/>
        </p:nvSpPr>
        <p:spPr>
          <a:xfrm>
            <a:off x="4613508" y="139746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Овал 50"/>
          <p:cNvSpPr/>
          <p:nvPr/>
        </p:nvSpPr>
        <p:spPr>
          <a:xfrm>
            <a:off x="3707904" y="1970832"/>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Овал 51"/>
          <p:cNvSpPr/>
          <p:nvPr/>
        </p:nvSpPr>
        <p:spPr>
          <a:xfrm>
            <a:off x="5868144" y="222096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Овал 52"/>
          <p:cNvSpPr/>
          <p:nvPr/>
        </p:nvSpPr>
        <p:spPr>
          <a:xfrm>
            <a:off x="5757321" y="332280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4" name="Овал 53"/>
          <p:cNvSpPr/>
          <p:nvPr/>
        </p:nvSpPr>
        <p:spPr>
          <a:xfrm>
            <a:off x="4019902" y="391825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Овал 54"/>
          <p:cNvSpPr/>
          <p:nvPr/>
        </p:nvSpPr>
        <p:spPr>
          <a:xfrm>
            <a:off x="2978264" y="3235971"/>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6" name="Овал 55"/>
          <p:cNvSpPr/>
          <p:nvPr/>
        </p:nvSpPr>
        <p:spPr>
          <a:xfrm>
            <a:off x="4119121" y="3368351"/>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Овал 56"/>
          <p:cNvSpPr/>
          <p:nvPr/>
        </p:nvSpPr>
        <p:spPr>
          <a:xfrm>
            <a:off x="2278669" y="458437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0" name="Прямоугольник 59"/>
          <p:cNvSpPr/>
          <p:nvPr/>
        </p:nvSpPr>
        <p:spPr>
          <a:xfrm>
            <a:off x="2821811" y="2915652"/>
            <a:ext cx="312906" cy="369332"/>
          </a:xfrm>
          <a:prstGeom prst="rect">
            <a:avLst/>
          </a:prstGeom>
        </p:spPr>
        <p:txBody>
          <a:bodyPr wrap="none">
            <a:spAutoFit/>
          </a:bodyPr>
          <a:lstStyle/>
          <a:p>
            <a:r>
              <a:rPr lang="en-US" dirty="0"/>
              <a:t>X</a:t>
            </a:r>
            <a:endParaRPr lang="ru-RU" dirty="0"/>
          </a:p>
        </p:txBody>
      </p:sp>
      <p:sp>
        <p:nvSpPr>
          <p:cNvPr id="61" name="Прямоугольник 60"/>
          <p:cNvSpPr/>
          <p:nvPr/>
        </p:nvSpPr>
        <p:spPr>
          <a:xfrm>
            <a:off x="3416323" y="1619508"/>
            <a:ext cx="434734" cy="369332"/>
          </a:xfrm>
          <a:prstGeom prst="rect">
            <a:avLst/>
          </a:prstGeom>
        </p:spPr>
        <p:txBody>
          <a:bodyPr wrap="none">
            <a:spAutoFit/>
          </a:bodyPr>
          <a:lstStyle/>
          <a:p>
            <a:r>
              <a:rPr lang="en-US" dirty="0"/>
              <a:t>X1</a:t>
            </a:r>
            <a:endParaRPr lang="ru-RU" dirty="0"/>
          </a:p>
        </p:txBody>
      </p:sp>
      <p:sp>
        <p:nvSpPr>
          <p:cNvPr id="62" name="Прямоугольник 61"/>
          <p:cNvSpPr/>
          <p:nvPr/>
        </p:nvSpPr>
        <p:spPr>
          <a:xfrm>
            <a:off x="3347864" y="2636912"/>
            <a:ext cx="316112" cy="369332"/>
          </a:xfrm>
          <a:prstGeom prst="rect">
            <a:avLst/>
          </a:prstGeom>
        </p:spPr>
        <p:txBody>
          <a:bodyPr wrap="none">
            <a:spAutoFit/>
          </a:bodyPr>
          <a:lstStyle/>
          <a:p>
            <a:r>
              <a:rPr lang="en-US" dirty="0"/>
              <a:t>Y</a:t>
            </a:r>
            <a:endParaRPr lang="ru-RU" dirty="0"/>
          </a:p>
        </p:txBody>
      </p:sp>
      <p:sp>
        <p:nvSpPr>
          <p:cNvPr id="63" name="Прямоугольник 62"/>
          <p:cNvSpPr/>
          <p:nvPr/>
        </p:nvSpPr>
        <p:spPr>
          <a:xfrm>
            <a:off x="4422542" y="1043444"/>
            <a:ext cx="437940" cy="369332"/>
          </a:xfrm>
          <a:prstGeom prst="rect">
            <a:avLst/>
          </a:prstGeom>
        </p:spPr>
        <p:txBody>
          <a:bodyPr wrap="none">
            <a:spAutoFit/>
          </a:bodyPr>
          <a:lstStyle/>
          <a:p>
            <a:r>
              <a:rPr lang="en-US" dirty="0"/>
              <a:t>Y1</a:t>
            </a:r>
            <a:endParaRPr lang="ru-RU" dirty="0"/>
          </a:p>
        </p:txBody>
      </p:sp>
      <p:sp>
        <p:nvSpPr>
          <p:cNvPr id="64" name="Прямоугольник 63"/>
          <p:cNvSpPr/>
          <p:nvPr/>
        </p:nvSpPr>
        <p:spPr>
          <a:xfrm>
            <a:off x="4017469" y="2999019"/>
            <a:ext cx="311304" cy="369332"/>
          </a:xfrm>
          <a:prstGeom prst="rect">
            <a:avLst/>
          </a:prstGeom>
        </p:spPr>
        <p:txBody>
          <a:bodyPr wrap="none">
            <a:spAutoFit/>
          </a:bodyPr>
          <a:lstStyle/>
          <a:p>
            <a:r>
              <a:rPr lang="en-US" dirty="0"/>
              <a:t>Z</a:t>
            </a:r>
            <a:endParaRPr lang="ru-RU" dirty="0"/>
          </a:p>
        </p:txBody>
      </p:sp>
      <p:sp>
        <p:nvSpPr>
          <p:cNvPr id="65" name="Прямоугольник 64"/>
          <p:cNvSpPr/>
          <p:nvPr/>
        </p:nvSpPr>
        <p:spPr>
          <a:xfrm>
            <a:off x="5757321" y="1835532"/>
            <a:ext cx="433132" cy="369332"/>
          </a:xfrm>
          <a:prstGeom prst="rect">
            <a:avLst/>
          </a:prstGeom>
        </p:spPr>
        <p:txBody>
          <a:bodyPr wrap="none">
            <a:spAutoFit/>
          </a:bodyPr>
          <a:lstStyle/>
          <a:p>
            <a:r>
              <a:rPr lang="en-US" dirty="0"/>
              <a:t>Z1</a:t>
            </a:r>
            <a:endParaRPr lang="ru-RU" dirty="0"/>
          </a:p>
        </p:txBody>
      </p:sp>
      <p:sp>
        <p:nvSpPr>
          <p:cNvPr id="66" name="Прямоугольник 65"/>
          <p:cNvSpPr/>
          <p:nvPr/>
        </p:nvSpPr>
        <p:spPr>
          <a:xfrm>
            <a:off x="3995936" y="3995772"/>
            <a:ext cx="333746" cy="369332"/>
          </a:xfrm>
          <a:prstGeom prst="rect">
            <a:avLst/>
          </a:prstGeom>
        </p:spPr>
        <p:txBody>
          <a:bodyPr wrap="none">
            <a:spAutoFit/>
          </a:bodyPr>
          <a:lstStyle/>
          <a:p>
            <a:r>
              <a:rPr lang="en-US" dirty="0"/>
              <a:t>U</a:t>
            </a:r>
            <a:endParaRPr lang="ru-RU" dirty="0"/>
          </a:p>
        </p:txBody>
      </p:sp>
      <p:sp>
        <p:nvSpPr>
          <p:cNvPr id="67" name="Прямоугольник 66"/>
          <p:cNvSpPr/>
          <p:nvPr/>
        </p:nvSpPr>
        <p:spPr>
          <a:xfrm>
            <a:off x="5640357" y="3376809"/>
            <a:ext cx="455574" cy="369332"/>
          </a:xfrm>
          <a:prstGeom prst="rect">
            <a:avLst/>
          </a:prstGeom>
        </p:spPr>
        <p:txBody>
          <a:bodyPr wrap="none">
            <a:spAutoFit/>
          </a:bodyPr>
          <a:lstStyle/>
          <a:p>
            <a:r>
              <a:rPr lang="en-US" dirty="0"/>
              <a:t>U1</a:t>
            </a:r>
            <a:endParaRPr lang="ru-RU" dirty="0"/>
          </a:p>
        </p:txBody>
      </p:sp>
      <p:sp>
        <p:nvSpPr>
          <p:cNvPr id="68" name="Прямоугольник 67"/>
          <p:cNvSpPr/>
          <p:nvPr/>
        </p:nvSpPr>
        <p:spPr>
          <a:xfrm>
            <a:off x="2071602" y="4283804"/>
            <a:ext cx="340158" cy="369332"/>
          </a:xfrm>
          <a:prstGeom prst="rect">
            <a:avLst/>
          </a:prstGeom>
        </p:spPr>
        <p:txBody>
          <a:bodyPr wrap="none">
            <a:spAutoFit/>
          </a:bodyPr>
          <a:lstStyle/>
          <a:p>
            <a:r>
              <a:rPr lang="en-US" dirty="0"/>
              <a:t>O</a:t>
            </a:r>
            <a:endParaRPr lang="ru-RU" dirty="0"/>
          </a:p>
        </p:txBody>
      </p:sp>
      <p:sp>
        <p:nvSpPr>
          <p:cNvPr id="71" name="Текст 70"/>
          <p:cNvSpPr>
            <a:spLocks noGrp="1"/>
          </p:cNvSpPr>
          <p:nvPr>
            <p:ph type="body" idx="1"/>
          </p:nvPr>
        </p:nvSpPr>
        <p:spPr>
          <a:xfrm>
            <a:off x="466680" y="5085184"/>
            <a:ext cx="7417687" cy="1512168"/>
          </a:xfrm>
        </p:spPr>
        <p:txBody>
          <a:bodyPr>
            <a:normAutofit fontScale="92500" lnSpcReduction="10000"/>
          </a:bodyPr>
          <a:lstStyle/>
          <a:p>
            <a:r>
              <a:rPr lang="ru-RU" dirty="0">
                <a:latin typeface="Times New Roman" pitchFamily="18" charset="0"/>
                <a:cs typeface="Times New Roman" pitchFamily="18" charset="0"/>
              </a:rPr>
              <a:t>Пусть </a:t>
            </a:r>
            <a:r>
              <a:rPr lang="ru-RU" i="1" dirty="0">
                <a:latin typeface="Times New Roman" pitchFamily="18" charset="0"/>
                <a:cs typeface="Times New Roman" pitchFamily="18" charset="0"/>
              </a:rPr>
              <a:t>F</a:t>
            </a:r>
            <a:r>
              <a:rPr lang="ru-RU" dirty="0">
                <a:latin typeface="Times New Roman" pitchFamily="18" charset="0"/>
                <a:cs typeface="Times New Roman" pitchFamily="18" charset="0"/>
              </a:rPr>
              <a:t> – данная фигура, </a:t>
            </a:r>
            <a:r>
              <a:rPr lang="ru-RU" i="1" dirty="0">
                <a:latin typeface="Times New Roman" pitchFamily="18" charset="0"/>
                <a:cs typeface="Times New Roman" pitchFamily="18" charset="0"/>
              </a:rPr>
              <a:t>O</a:t>
            </a:r>
            <a:r>
              <a:rPr lang="ru-RU" dirty="0">
                <a:latin typeface="Times New Roman" pitchFamily="18" charset="0"/>
                <a:cs typeface="Times New Roman" pitchFamily="18" charset="0"/>
              </a:rPr>
              <a:t> – центр гомотетии. Проведем через произвольную точку </a:t>
            </a:r>
            <a:r>
              <a:rPr lang="ru-RU" i="1" dirty="0">
                <a:latin typeface="Times New Roman" pitchFamily="18" charset="0"/>
                <a:cs typeface="Times New Roman" pitchFamily="18" charset="0"/>
              </a:rPr>
              <a:t>X</a:t>
            </a:r>
            <a:r>
              <a:rPr lang="ru-RU" dirty="0">
                <a:latin typeface="Times New Roman" pitchFamily="18" charset="0"/>
                <a:cs typeface="Times New Roman" pitchFamily="18" charset="0"/>
              </a:rPr>
              <a:t> фигуры </a:t>
            </a:r>
            <a:r>
              <a:rPr lang="ru-RU" i="1" dirty="0">
                <a:latin typeface="Times New Roman" pitchFamily="18" charset="0"/>
                <a:cs typeface="Times New Roman" pitchFamily="18" charset="0"/>
              </a:rPr>
              <a:t>F</a:t>
            </a:r>
            <a:r>
              <a:rPr lang="ru-RU" dirty="0">
                <a:latin typeface="Times New Roman" pitchFamily="18" charset="0"/>
                <a:cs typeface="Times New Roman" pitchFamily="18" charset="0"/>
              </a:rPr>
              <a:t> луч </a:t>
            </a:r>
            <a:r>
              <a:rPr lang="ru-RU" i="1" dirty="0">
                <a:latin typeface="Times New Roman" pitchFamily="18" charset="0"/>
                <a:cs typeface="Times New Roman" pitchFamily="18" charset="0"/>
              </a:rPr>
              <a:t>OX</a:t>
            </a:r>
            <a:r>
              <a:rPr lang="ru-RU" dirty="0">
                <a:latin typeface="Times New Roman" pitchFamily="18" charset="0"/>
                <a:cs typeface="Times New Roman" pitchFamily="18" charset="0"/>
              </a:rPr>
              <a:t> и отложим на нем отрезок </a:t>
            </a:r>
            <a:r>
              <a:rPr lang="ru-RU" i="1" dirty="0">
                <a:latin typeface="Times New Roman" pitchFamily="18" charset="0"/>
                <a:cs typeface="Times New Roman" pitchFamily="18" charset="0"/>
              </a:rPr>
              <a:t>OX</a:t>
            </a:r>
            <a:r>
              <a:rPr lang="ru-RU" baseline="-25000" dirty="0">
                <a:latin typeface="Times New Roman" pitchFamily="18" charset="0"/>
                <a:cs typeface="Times New Roman" pitchFamily="18" charset="0"/>
              </a:rPr>
              <a:t>1</a:t>
            </a:r>
            <a:r>
              <a:rPr lang="ru-RU" dirty="0">
                <a:latin typeface="Times New Roman" pitchFamily="18" charset="0"/>
                <a:cs typeface="Times New Roman" pitchFamily="18" charset="0"/>
              </a:rPr>
              <a:t>, равный </a:t>
            </a:r>
            <a:r>
              <a:rPr lang="ru-RU" i="1" dirty="0">
                <a:latin typeface="Times New Roman" pitchFamily="18" charset="0"/>
                <a:cs typeface="Times New Roman" pitchFamily="18" charset="0"/>
              </a:rPr>
              <a:t>kOX</a:t>
            </a:r>
            <a:r>
              <a:rPr lang="ru-RU" dirty="0">
                <a:latin typeface="Times New Roman" pitchFamily="18" charset="0"/>
                <a:cs typeface="Times New Roman" pitchFamily="18" charset="0"/>
              </a:rPr>
              <a:t>, если </a:t>
            </a:r>
            <a:r>
              <a:rPr lang="ru-RU" i="1" dirty="0">
                <a:latin typeface="Times New Roman" pitchFamily="18" charset="0"/>
                <a:cs typeface="Times New Roman" pitchFamily="18" charset="0"/>
              </a:rPr>
              <a:t>k</a:t>
            </a:r>
            <a:r>
              <a:rPr lang="ru-RU" dirty="0">
                <a:latin typeface="Times New Roman" pitchFamily="18" charset="0"/>
                <a:cs typeface="Times New Roman" pitchFamily="18" charset="0"/>
              </a:rPr>
              <a:t> – положительное число. Если </a:t>
            </a:r>
            <a:r>
              <a:rPr lang="ru-RU" i="1" dirty="0">
                <a:latin typeface="Times New Roman" pitchFamily="18" charset="0"/>
                <a:cs typeface="Times New Roman" pitchFamily="18" charset="0"/>
              </a:rPr>
              <a:t>k</a:t>
            </a:r>
            <a:r>
              <a:rPr lang="ru-RU" dirty="0">
                <a:latin typeface="Times New Roman" pitchFamily="18" charset="0"/>
                <a:cs typeface="Times New Roman" pitchFamily="18" charset="0"/>
              </a:rPr>
              <a:t> &lt; 0, отрезок </a:t>
            </a:r>
            <a:r>
              <a:rPr lang="ru-RU" i="1" dirty="0">
                <a:latin typeface="Times New Roman" pitchFamily="18" charset="0"/>
                <a:cs typeface="Times New Roman" pitchFamily="18" charset="0"/>
              </a:rPr>
              <a:t>OX</a:t>
            </a:r>
            <a:r>
              <a:rPr lang="ru-RU" baseline="-25000" dirty="0">
                <a:latin typeface="Times New Roman" pitchFamily="18" charset="0"/>
                <a:cs typeface="Times New Roman" pitchFamily="18" charset="0"/>
              </a:rPr>
              <a:t>1</a:t>
            </a:r>
            <a:r>
              <a:rPr lang="ru-RU" dirty="0">
                <a:latin typeface="Times New Roman" pitchFamily="18" charset="0"/>
                <a:cs typeface="Times New Roman" pitchFamily="18" charset="0"/>
              </a:rPr>
              <a:t>, равный (–</a:t>
            </a:r>
            <a:r>
              <a:rPr lang="ru-RU" i="1" dirty="0">
                <a:latin typeface="Times New Roman" pitchFamily="18" charset="0"/>
                <a:cs typeface="Times New Roman" pitchFamily="18" charset="0"/>
              </a:rPr>
              <a:t>k</a:t>
            </a:r>
            <a:r>
              <a:rPr lang="ru-RU" dirty="0">
                <a:latin typeface="Times New Roman" pitchFamily="18" charset="0"/>
                <a:cs typeface="Times New Roman" pitchFamily="18" charset="0"/>
              </a:rPr>
              <a:t>)</a:t>
            </a:r>
            <a:r>
              <a:rPr lang="ru-RU" i="1" dirty="0">
                <a:latin typeface="Times New Roman" pitchFamily="18" charset="0"/>
                <a:cs typeface="Times New Roman" pitchFamily="18" charset="0"/>
              </a:rPr>
              <a:t>OX</a:t>
            </a:r>
            <a:r>
              <a:rPr lang="ru-RU" dirty="0">
                <a:latin typeface="Times New Roman" pitchFamily="18" charset="0"/>
                <a:cs typeface="Times New Roman" pitchFamily="18" charset="0"/>
              </a:rPr>
              <a:t>, отложим на луче, противоположном лучу OX. Так строится </a:t>
            </a:r>
            <a:r>
              <a:rPr lang="ru-RU" b="1" dirty="0">
                <a:latin typeface="Times New Roman" pitchFamily="18" charset="0"/>
                <a:cs typeface="Times New Roman" pitchFamily="18" charset="0"/>
              </a:rPr>
              <a:t>фигура, гомотетичная данной</a:t>
            </a:r>
            <a:r>
              <a:rPr lang="ru-RU" dirty="0">
                <a:latin typeface="Times New Roman" pitchFamily="18" charset="0"/>
                <a:cs typeface="Times New Roman" pitchFamily="18" charset="0"/>
              </a:rPr>
              <a:t>, с центром гомотетии </a:t>
            </a:r>
            <a:r>
              <a:rPr lang="ru-RU" i="1" dirty="0">
                <a:latin typeface="Times New Roman" pitchFamily="18" charset="0"/>
                <a:cs typeface="Times New Roman" pitchFamily="18" charset="0"/>
              </a:rPr>
              <a:t>O</a:t>
            </a:r>
            <a:r>
              <a:rPr lang="ru-RU" dirty="0">
                <a:latin typeface="Times New Roman" pitchFamily="18" charset="0"/>
                <a:cs typeface="Times New Roman" pitchFamily="18" charset="0"/>
              </a:rPr>
              <a:t>.</a:t>
            </a:r>
          </a:p>
          <a:p>
            <a:endParaRPr lang="ru-RU" dirty="0"/>
          </a:p>
        </p:txBody>
      </p:sp>
      <p:cxnSp>
        <p:nvCxnSpPr>
          <p:cNvPr id="75" name="Прямая соединительная линия 74"/>
          <p:cNvCxnSpPr/>
          <p:nvPr/>
        </p:nvCxnSpPr>
        <p:spPr>
          <a:xfrm flipV="1">
            <a:off x="3053871" y="2043123"/>
            <a:ext cx="685565" cy="126513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a:stCxn id="48" idx="7"/>
            <a:endCxn id="50" idx="3"/>
          </p:cNvCxnSpPr>
          <p:nvPr/>
        </p:nvCxnSpPr>
        <p:spPr>
          <a:xfrm flipV="1">
            <a:off x="3540561" y="1489648"/>
            <a:ext cx="1088763" cy="15070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a:endCxn id="52" idx="2"/>
          </p:cNvCxnSpPr>
          <p:nvPr/>
        </p:nvCxnSpPr>
        <p:spPr>
          <a:xfrm flipV="1">
            <a:off x="4177126" y="2274964"/>
            <a:ext cx="1691018" cy="11230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a:endCxn id="53" idx="2"/>
          </p:cNvCxnSpPr>
          <p:nvPr/>
        </p:nvCxnSpPr>
        <p:spPr>
          <a:xfrm flipV="1">
            <a:off x="4085853" y="3376809"/>
            <a:ext cx="1671468" cy="6189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stCxn id="51" idx="0"/>
            <a:endCxn id="50" idx="3"/>
          </p:cNvCxnSpPr>
          <p:nvPr/>
        </p:nvCxnSpPr>
        <p:spPr>
          <a:xfrm flipV="1">
            <a:off x="3761904" y="1489648"/>
            <a:ext cx="867420" cy="481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a:stCxn id="50" idx="5"/>
            <a:endCxn id="52" idx="5"/>
          </p:cNvCxnSpPr>
          <p:nvPr/>
        </p:nvCxnSpPr>
        <p:spPr>
          <a:xfrm>
            <a:off x="4705692" y="1489648"/>
            <a:ext cx="1254636" cy="82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a:stCxn id="52" idx="4"/>
            <a:endCxn id="53" idx="0"/>
          </p:cNvCxnSpPr>
          <p:nvPr/>
        </p:nvCxnSpPr>
        <p:spPr>
          <a:xfrm flipH="1">
            <a:off x="5811321" y="2328964"/>
            <a:ext cx="110823" cy="99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flipH="1" flipV="1">
            <a:off x="3734181" y="2060848"/>
            <a:ext cx="1995417" cy="1297977"/>
          </a:xfrm>
          <a:prstGeom prst="line">
            <a:avLst/>
          </a:prstGeom>
        </p:spPr>
        <p:style>
          <a:lnRef idx="1">
            <a:schemeClr val="accent1"/>
          </a:lnRef>
          <a:fillRef idx="0">
            <a:schemeClr val="accent1"/>
          </a:fillRef>
          <a:effectRef idx="0">
            <a:schemeClr val="accent1"/>
          </a:effectRef>
          <a:fontRef idx="minor">
            <a:schemeClr val="tx1"/>
          </a:fontRef>
        </p:style>
      </p:cxnSp>
      <p:sp>
        <p:nvSpPr>
          <p:cNvPr id="98" name="Пятиугольник 97">
            <a:hlinkClick r:id="rId2" action="ppaction://hlinksldjump"/>
          </p:cNvPr>
          <p:cNvSpPr/>
          <p:nvPr/>
        </p:nvSpPr>
        <p:spPr>
          <a:xfrm>
            <a:off x="8222081" y="6347829"/>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33540448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1000"/>
                                        <p:tgtEl>
                                          <p:spTgt spid="79"/>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000"/>
                                        <p:tgtEl>
                                          <p:spTgt spid="86"/>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1000"/>
                                        <p:tgtEl>
                                          <p:spTgt spid="81"/>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1000"/>
                                        <p:tgtEl>
                                          <p:spTgt spid="65"/>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1000"/>
                                        <p:tgtEl>
                                          <p:spTgt spid="88"/>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childTnLst>
                          </p:cTn>
                        </p:par>
                        <p:par>
                          <p:cTn id="68" fill="hold">
                            <p:stCondLst>
                              <p:cond delay="1550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childTnLst>
                                </p:cTn>
                              </p:par>
                            </p:childTnLst>
                          </p:cTn>
                        </p:par>
                        <p:par>
                          <p:cTn id="72" fill="hold">
                            <p:stCondLst>
                              <p:cond delay="16500"/>
                            </p:stCondLst>
                            <p:childTnLst>
                              <p:par>
                                <p:cTn id="73" presetID="10"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childTnLst>
                                </p:cTn>
                              </p:par>
                            </p:childTnLst>
                          </p:cTn>
                        </p:par>
                        <p:par>
                          <p:cTn id="76" fill="hold">
                            <p:stCondLst>
                              <p:cond delay="17500"/>
                            </p:stCondLst>
                            <p:childTnLst>
                              <p:par>
                                <p:cTn id="77" presetID="10" presetClass="entr" presetSubtype="0"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1000"/>
                                        <p:tgtEl>
                                          <p:spTgt spid="90"/>
                                        </p:tgtEl>
                                      </p:cBhvr>
                                    </p:animEffect>
                                  </p:childTnLst>
                                </p:cTn>
                              </p:par>
                            </p:childTnLst>
                          </p:cTn>
                        </p:par>
                        <p:par>
                          <p:cTn id="80" fill="hold">
                            <p:stCondLst>
                              <p:cond delay="18500"/>
                            </p:stCondLst>
                            <p:childTnLst>
                              <p:par>
                                <p:cTn id="81" presetID="10" presetClass="entr" presetSubtype="0" fill="hold" nodeType="after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fade">
                                      <p:cBhvr>
                                        <p:cTn id="83" dur="1000"/>
                                        <p:tgtEl>
                                          <p:spTgt spid="92"/>
                                        </p:tgtEl>
                                      </p:cBhvr>
                                    </p:animEffect>
                                  </p:childTnLst>
                                </p:cTn>
                              </p:par>
                            </p:childTnLst>
                          </p:cTn>
                        </p:par>
                        <p:par>
                          <p:cTn id="84" fill="hold">
                            <p:stCondLst>
                              <p:cond delay="19500"/>
                            </p:stCondLst>
                            <p:childTnLst>
                              <p:par>
                                <p:cTn id="85" presetID="10" presetClass="entr" presetSubtype="0"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fade">
                                      <p:cBhvr>
                                        <p:cTn id="8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50" grpId="0" animBg="1"/>
      <p:bldP spid="51" grpId="0" animBg="1"/>
      <p:bldP spid="52" grpId="0" animBg="1"/>
      <p:bldP spid="53" grpId="0" animBg="1"/>
      <p:bldP spid="61" grpId="0"/>
      <p:bldP spid="63" grpId="0"/>
      <p:bldP spid="65"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Прямая соединительная линия 33"/>
          <p:cNvCxnSpPr/>
          <p:nvPr/>
        </p:nvCxnSpPr>
        <p:spPr>
          <a:xfrm flipH="1">
            <a:off x="179513" y="4380182"/>
            <a:ext cx="2979238" cy="46326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flipV="1">
            <a:off x="1331640" y="3541658"/>
            <a:ext cx="1224136" cy="207661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38470" y="4149080"/>
            <a:ext cx="2520280" cy="7438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flipH="1">
            <a:off x="899592" y="3558643"/>
            <a:ext cx="2016224" cy="18145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4716016" y="3541658"/>
            <a:ext cx="1273809" cy="24941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3851920" y="4149080"/>
            <a:ext cx="2880320" cy="14691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491880" y="4775664"/>
            <a:ext cx="3672408"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Равнобедренный треугольник 30"/>
          <p:cNvSpPr/>
          <p:nvPr/>
        </p:nvSpPr>
        <p:spPr>
          <a:xfrm>
            <a:off x="4355976" y="3933056"/>
            <a:ext cx="1872208" cy="1685217"/>
          </a:xfrm>
          <a:prstGeom prst="triangle">
            <a:avLst/>
          </a:prstGeom>
          <a:solidFill>
            <a:srgbClr val="00B0F0"/>
          </a:solidFill>
          <a:effectLst>
            <a:glow rad="127000">
              <a:schemeClr val="accent1">
                <a:alpha val="0"/>
              </a:schemeClr>
            </a:glow>
          </a:effectLst>
          <a:scene3d>
            <a:camera prst="orthographicFront">
              <a:rot lat="4088014" lon="2316764" rev="13460742"/>
            </a:camera>
            <a:lightRig rig="threePt" dir="t"/>
          </a:scene3d>
          <a:sp3d>
            <a:bevelT h="17145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50" name="Прямая соединительная линия 49"/>
          <p:cNvCxnSpPr/>
          <p:nvPr/>
        </p:nvCxnSpPr>
        <p:spPr>
          <a:xfrm flipH="1" flipV="1">
            <a:off x="5256076" y="2420888"/>
            <a:ext cx="36004" cy="2275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flipV="1">
            <a:off x="5332321" y="5089457"/>
            <a:ext cx="36004" cy="12099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a:xfrm>
            <a:off x="3589125" y="3356992"/>
            <a:ext cx="554960" cy="369332"/>
          </a:xfrm>
          <a:prstGeom prst="rect">
            <a:avLst/>
          </a:prstGeom>
        </p:spPr>
        <p:txBody>
          <a:bodyPr wrap="none">
            <a:spAutoFit/>
          </a:bodyPr>
          <a:lstStyle/>
          <a:p>
            <a:r>
              <a:rPr lang="en-US" dirty="0"/>
              <a:t>n=3</a:t>
            </a:r>
            <a:endParaRPr lang="ru-RU" dirty="0"/>
          </a:p>
        </p:txBody>
      </p:sp>
      <p:sp>
        <p:nvSpPr>
          <p:cNvPr id="118" name="Заголовок 117"/>
          <p:cNvSpPr>
            <a:spLocks noGrp="1"/>
          </p:cNvSpPr>
          <p:nvPr>
            <p:ph type="title"/>
          </p:nvPr>
        </p:nvSpPr>
        <p:spPr>
          <a:xfrm>
            <a:off x="179513" y="332656"/>
            <a:ext cx="7533929" cy="936104"/>
          </a:xfrm>
        </p:spPr>
        <p:txBody>
          <a:bodyPr/>
          <a:lstStyle/>
          <a:p>
            <a:r>
              <a:rPr lang="ru-RU" dirty="0"/>
              <a:t>Поворотная симметрия</a:t>
            </a:r>
          </a:p>
        </p:txBody>
      </p:sp>
      <p:sp>
        <p:nvSpPr>
          <p:cNvPr id="119" name="Текст 118"/>
          <p:cNvSpPr>
            <a:spLocks noGrp="1"/>
          </p:cNvSpPr>
          <p:nvPr>
            <p:ph type="body" idx="1"/>
          </p:nvPr>
        </p:nvSpPr>
        <p:spPr>
          <a:xfrm>
            <a:off x="179512" y="692697"/>
            <a:ext cx="7920880" cy="1944216"/>
          </a:xfrm>
        </p:spPr>
        <p:txBody>
          <a:bodyPr>
            <a:normAutofit/>
          </a:bodyPr>
          <a:lstStyle/>
          <a:p>
            <a:r>
              <a:rPr lang="ru-RU" dirty="0">
                <a:solidFill>
                  <a:srgbClr val="92D050"/>
                </a:solidFill>
                <a:latin typeface="Times New Roman" pitchFamily="18" charset="0"/>
                <a:cs typeface="Times New Roman" pitchFamily="18" charset="0"/>
              </a:rPr>
              <a:t>Поворотная симметрия</a:t>
            </a:r>
            <a:r>
              <a:rPr lang="ru-RU" dirty="0">
                <a:latin typeface="Times New Roman" pitchFamily="18" charset="0"/>
                <a:cs typeface="Times New Roman" pitchFamily="18" charset="0"/>
              </a:rPr>
              <a:t>-</a:t>
            </a:r>
            <a:r>
              <a:rPr lang="ru-RU" dirty="0">
                <a:solidFill>
                  <a:srgbClr val="92D050"/>
                </a:solidFill>
                <a:latin typeface="Times New Roman" pitchFamily="18" charset="0"/>
                <a:cs typeface="Times New Roman" pitchFamily="18" charset="0"/>
              </a:rPr>
              <a:t> </a:t>
            </a:r>
            <a:r>
              <a:rPr lang="ru-RU" dirty="0">
                <a:latin typeface="Times New Roman" pitchFamily="18" charset="0"/>
                <a:cs typeface="Times New Roman" pitchFamily="18" charset="0"/>
              </a:rPr>
              <a:t>это такая симметрия при которой объект совмещается сам с собой при повороте вокруг некоторой оси на угол, равный </a:t>
            </a:r>
            <a:r>
              <a:rPr lang="ru-RU" dirty="0">
                <a:solidFill>
                  <a:srgbClr val="92D050"/>
                </a:solidFill>
                <a:latin typeface="Times New Roman" pitchFamily="18" charset="0"/>
                <a:cs typeface="Times New Roman" pitchFamily="18" charset="0"/>
              </a:rPr>
              <a:t>360°/n, где n = 2,3,4... </a:t>
            </a:r>
            <a:endParaRPr lang="ru-RU" sz="3200" dirty="0">
              <a:solidFill>
                <a:srgbClr val="92D050"/>
              </a:solidFill>
              <a:latin typeface="Times New Roman" pitchFamily="18" charset="0"/>
              <a:cs typeface="Times New Roman" pitchFamily="18" charset="0"/>
            </a:endParaRPr>
          </a:p>
          <a:p>
            <a:endParaRPr lang="ru-RU" dirty="0"/>
          </a:p>
        </p:txBody>
      </p:sp>
      <p:sp>
        <p:nvSpPr>
          <p:cNvPr id="97" name="Полилиния 96"/>
          <p:cNvSpPr/>
          <p:nvPr/>
        </p:nvSpPr>
        <p:spPr>
          <a:xfrm>
            <a:off x="4252686" y="4659086"/>
            <a:ext cx="1248228" cy="333828"/>
          </a:xfrm>
          <a:custGeom>
            <a:avLst/>
            <a:gdLst>
              <a:gd name="connsiteX0" fmla="*/ 0 w 1248228"/>
              <a:gd name="connsiteY0" fmla="*/ 0 h 333828"/>
              <a:gd name="connsiteX1" fmla="*/ 1045028 w 1248228"/>
              <a:gd name="connsiteY1" fmla="*/ 29028 h 333828"/>
              <a:gd name="connsiteX2" fmla="*/ 1248228 w 1248228"/>
              <a:gd name="connsiteY2" fmla="*/ 333828 h 333828"/>
              <a:gd name="connsiteX3" fmla="*/ 58057 w 1248228"/>
              <a:gd name="connsiteY3" fmla="*/ 29028 h 333828"/>
            </a:gdLst>
            <a:ahLst/>
            <a:cxnLst>
              <a:cxn ang="0">
                <a:pos x="connsiteX0" y="connsiteY0"/>
              </a:cxn>
              <a:cxn ang="0">
                <a:pos x="connsiteX1" y="connsiteY1"/>
              </a:cxn>
              <a:cxn ang="0">
                <a:pos x="connsiteX2" y="connsiteY2"/>
              </a:cxn>
              <a:cxn ang="0">
                <a:pos x="connsiteX3" y="connsiteY3"/>
              </a:cxn>
            </a:cxnLst>
            <a:rect l="l" t="t" r="r" b="b"/>
            <a:pathLst>
              <a:path w="1248228" h="333828">
                <a:moveTo>
                  <a:pt x="0" y="0"/>
                </a:moveTo>
                <a:lnTo>
                  <a:pt x="1045028" y="29028"/>
                </a:lnTo>
                <a:lnTo>
                  <a:pt x="1248228" y="333828"/>
                </a:lnTo>
                <a:lnTo>
                  <a:pt x="58057" y="29028"/>
                </a:lnTo>
              </a:path>
            </a:pathLst>
          </a:custGeom>
          <a:solidFill>
            <a:srgbClr val="FFFF00"/>
          </a:solidFill>
          <a:effectLst>
            <a:glow rad="127000">
              <a:schemeClr val="accent1">
                <a:alpha val="6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78" name="Скругленная соединительная линия 77"/>
          <p:cNvCxnSpPr/>
          <p:nvPr/>
        </p:nvCxnSpPr>
        <p:spPr>
          <a:xfrm>
            <a:off x="4252686" y="4696398"/>
            <a:ext cx="1248228" cy="393059"/>
          </a:xfrm>
          <a:prstGeom prst="curvedConnector3">
            <a:avLst>
              <a:gd name="adj1" fmla="val -9302"/>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4874839" y="4621775"/>
            <a:ext cx="562975" cy="307777"/>
          </a:xfrm>
          <a:prstGeom prst="rect">
            <a:avLst/>
          </a:prstGeom>
        </p:spPr>
        <p:txBody>
          <a:bodyPr wrap="none">
            <a:spAutoFit/>
          </a:bodyPr>
          <a:lstStyle/>
          <a:p>
            <a:r>
              <a:rPr lang="en-US" sz="1400" dirty="0"/>
              <a:t>120</a:t>
            </a:r>
            <a:r>
              <a:rPr lang="ru-RU" sz="1400" dirty="0"/>
              <a:t>°</a:t>
            </a:r>
          </a:p>
        </p:txBody>
      </p:sp>
      <p:sp>
        <p:nvSpPr>
          <p:cNvPr id="2" name="Прямоугольник 1"/>
          <p:cNvSpPr/>
          <p:nvPr/>
        </p:nvSpPr>
        <p:spPr>
          <a:xfrm>
            <a:off x="1187624" y="3726324"/>
            <a:ext cx="1368152" cy="1368152"/>
          </a:xfrm>
          <a:prstGeom prst="rect">
            <a:avLst/>
          </a:prstGeom>
          <a:solidFill>
            <a:srgbClr val="00B050"/>
          </a:solidFill>
          <a:effectLst>
            <a:glow rad="127000">
              <a:schemeClr val="accent1">
                <a:alpha val="0"/>
              </a:schemeClr>
            </a:glow>
          </a:effectLst>
          <a:scene3d>
            <a:camera prst="orthographicFront">
              <a:rot lat="18417799" lon="3493899" rev="18104984"/>
            </a:camera>
            <a:lightRig rig="threePt" dir="t"/>
          </a:scene3d>
          <a:sp3d>
            <a:bevelT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5" name="Прямая соединительная линия 24"/>
          <p:cNvCxnSpPr/>
          <p:nvPr/>
        </p:nvCxnSpPr>
        <p:spPr>
          <a:xfrm flipH="1" flipV="1">
            <a:off x="1871700" y="2492896"/>
            <a:ext cx="26910" cy="18872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1885155" y="4843445"/>
            <a:ext cx="36004" cy="989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526866" y="3067989"/>
            <a:ext cx="660758" cy="369332"/>
          </a:xfrm>
          <a:prstGeom prst="rect">
            <a:avLst/>
          </a:prstGeom>
        </p:spPr>
        <p:txBody>
          <a:bodyPr wrap="none">
            <a:spAutoFit/>
          </a:bodyPr>
          <a:lstStyle/>
          <a:p>
            <a:r>
              <a:rPr lang="ru-RU" dirty="0">
                <a:latin typeface="Times New Roman" pitchFamily="18" charset="0"/>
                <a:cs typeface="Times New Roman" pitchFamily="18" charset="0"/>
              </a:rPr>
              <a:t>n = </a:t>
            </a:r>
            <a:r>
              <a:rPr lang="ru-RU" dirty="0" smtClean="0">
                <a:latin typeface="Times New Roman" pitchFamily="18" charset="0"/>
                <a:cs typeface="Times New Roman" pitchFamily="18" charset="0"/>
              </a:rPr>
              <a:t>4</a:t>
            </a:r>
            <a:endParaRPr lang="ru-RU" dirty="0"/>
          </a:p>
        </p:txBody>
      </p:sp>
      <p:sp>
        <p:nvSpPr>
          <p:cNvPr id="38" name="Полилиния 37"/>
          <p:cNvSpPr/>
          <p:nvPr/>
        </p:nvSpPr>
        <p:spPr>
          <a:xfrm>
            <a:off x="1625600" y="4397829"/>
            <a:ext cx="798286" cy="290285"/>
          </a:xfrm>
          <a:custGeom>
            <a:avLst/>
            <a:gdLst>
              <a:gd name="connsiteX0" fmla="*/ 798286 w 798286"/>
              <a:gd name="connsiteY0" fmla="*/ 87085 h 290285"/>
              <a:gd name="connsiteX1" fmla="*/ 275771 w 798286"/>
              <a:gd name="connsiteY1" fmla="*/ 0 h 290285"/>
              <a:gd name="connsiteX2" fmla="*/ 0 w 798286"/>
              <a:gd name="connsiteY2" fmla="*/ 217714 h 290285"/>
              <a:gd name="connsiteX3" fmla="*/ 478971 w 798286"/>
              <a:gd name="connsiteY3" fmla="*/ 290285 h 290285"/>
              <a:gd name="connsiteX4" fmla="*/ 798286 w 798286"/>
              <a:gd name="connsiteY4" fmla="*/ 87085 h 290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286" h="290285">
                <a:moveTo>
                  <a:pt x="798286" y="87085"/>
                </a:moveTo>
                <a:lnTo>
                  <a:pt x="275771" y="0"/>
                </a:lnTo>
                <a:lnTo>
                  <a:pt x="0" y="217714"/>
                </a:lnTo>
                <a:lnTo>
                  <a:pt x="478971" y="290285"/>
                </a:lnTo>
                <a:lnTo>
                  <a:pt x="798286" y="87085"/>
                </a:lnTo>
                <a:close/>
              </a:path>
            </a:pathLst>
          </a:custGeom>
          <a:solidFill>
            <a:srgbClr val="FFFF00"/>
          </a:solidFill>
          <a:effectLst>
            <a:glow rad="127000">
              <a:schemeClr val="accent1">
                <a:alpha val="6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3" name="Скругленная соединительная линия 42"/>
          <p:cNvCxnSpPr>
            <a:endCxn id="38" idx="0"/>
          </p:cNvCxnSpPr>
          <p:nvPr/>
        </p:nvCxnSpPr>
        <p:spPr>
          <a:xfrm flipV="1">
            <a:off x="1625600" y="4484914"/>
            <a:ext cx="798286" cy="211484"/>
          </a:xfrm>
          <a:prstGeom prst="curvedConnector3">
            <a:avLst>
              <a:gd name="adj1" fmla="val 128636"/>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1763688" y="4397829"/>
            <a:ext cx="436338" cy="307777"/>
          </a:xfrm>
          <a:prstGeom prst="rect">
            <a:avLst/>
          </a:prstGeom>
        </p:spPr>
        <p:txBody>
          <a:bodyPr wrap="none">
            <a:spAutoFit/>
          </a:bodyPr>
          <a:lstStyle/>
          <a:p>
            <a:r>
              <a:rPr lang="ru-RU" sz="1400" dirty="0" smtClean="0">
                <a:latin typeface="Times New Roman" pitchFamily="18" charset="0"/>
                <a:cs typeface="Times New Roman" pitchFamily="18" charset="0"/>
              </a:rPr>
              <a:t>90°</a:t>
            </a:r>
            <a:endParaRPr lang="ru-RU" sz="1400" dirty="0"/>
          </a:p>
        </p:txBody>
      </p:sp>
    </p:spTree>
    <p:extLst>
      <p:ext uri="{BB962C8B-B14F-4D97-AF65-F5344CB8AC3E}">
        <p14:creationId xmlns:p14="http://schemas.microsoft.com/office/powerpoint/2010/main" val="41181356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1000"/>
                                        <p:tgtEl>
                                          <p:spTgt spid="78"/>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childTnLst>
                                </p:cTn>
                              </p:par>
                            </p:childTnLst>
                          </p:cTn>
                        </p:par>
                        <p:par>
                          <p:cTn id="68" fill="hold">
                            <p:stCondLst>
                              <p:cond delay="16000"/>
                            </p:stCondLst>
                            <p:childTnLst>
                              <p:par>
                                <p:cTn id="69" presetID="10"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childTnLst>
                          </p:cTn>
                        </p:par>
                        <p:par>
                          <p:cTn id="72" fill="hold">
                            <p:stCondLst>
                              <p:cond delay="17000"/>
                            </p:stCondLst>
                            <p:childTnLst>
                              <p:par>
                                <p:cTn id="73" presetID="10" presetClass="entr" presetSubtype="0"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childTnLst>
                                </p:cTn>
                              </p:par>
                            </p:childTnLst>
                          </p:cTn>
                        </p:par>
                        <p:par>
                          <p:cTn id="76" fill="hold">
                            <p:stCondLst>
                              <p:cond delay="18000"/>
                            </p:stCondLst>
                            <p:childTnLst>
                              <p:par>
                                <p:cTn id="77" presetID="1" presetClass="entr" presetSubtype="0" fill="hold" grpId="0" nodeType="afterEffect">
                                  <p:stCondLst>
                                    <p:cond delay="0"/>
                                  </p:stCondLst>
                                  <p:childTnLst>
                                    <p:set>
                                      <p:cBhvr>
                                        <p:cTn id="78" dur="1" fill="hold">
                                          <p:stCondLst>
                                            <p:cond delay="999"/>
                                          </p:stCondLst>
                                        </p:cTn>
                                        <p:tgtEl>
                                          <p:spTgt spid="38"/>
                                        </p:tgtEl>
                                        <p:attrNameLst>
                                          <p:attrName>style.visibility</p:attrName>
                                        </p:attrNameLst>
                                      </p:cBhvr>
                                      <p:to>
                                        <p:strVal val="visible"/>
                                      </p:to>
                                    </p:set>
                                  </p:childTnLst>
                                </p:cTn>
                              </p:par>
                            </p:childTnLst>
                          </p:cTn>
                        </p:par>
                        <p:par>
                          <p:cTn id="79" fill="hold">
                            <p:stCondLst>
                              <p:cond delay="19000"/>
                            </p:stCondLst>
                            <p:childTnLst>
                              <p:par>
                                <p:cTn id="80" presetID="10"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childTnLst>
                                </p:cTn>
                              </p:par>
                            </p:childTnLst>
                          </p:cTn>
                        </p:par>
                        <p:par>
                          <p:cTn id="83" fill="hold">
                            <p:stCondLst>
                              <p:cond delay="20000"/>
                            </p:stCondLst>
                            <p:childTnLst>
                              <p:par>
                                <p:cTn id="84" presetID="10"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P spid="97" grpId="0" animBg="1"/>
      <p:bldP spid="62" grpId="0"/>
      <p:bldP spid="2" grpId="0" animBg="1"/>
      <p:bldP spid="28" grpId="0"/>
      <p:bldP spid="38"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107504" y="2178563"/>
            <a:ext cx="4943899" cy="81838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V="1">
            <a:off x="499165" y="1023048"/>
            <a:ext cx="3280747" cy="298376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934725" y="421830"/>
            <a:ext cx="2736304" cy="3700448"/>
          </a:xfrm>
          <a:prstGeom prst="rect">
            <a:avLst/>
          </a:prstGeom>
          <a:solidFill>
            <a:srgbClr val="7030A0"/>
          </a:solidFill>
          <a:effectLst>
            <a:glow rad="127000">
              <a:schemeClr val="accent1">
                <a:alpha val="0"/>
              </a:schemeClr>
            </a:glow>
          </a:effectLst>
          <a:scene3d>
            <a:camera prst="orthographicFront">
              <a:rot lat="18355657" lon="3423246" rev="18176740"/>
            </a:camera>
            <a:lightRig rig="threePt" dir="t"/>
          </a:scene3d>
          <a:sp3d>
            <a:bevelT w="6985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Прямая соединительная линия 9"/>
          <p:cNvCxnSpPr/>
          <p:nvPr/>
        </p:nvCxnSpPr>
        <p:spPr>
          <a:xfrm flipV="1">
            <a:off x="2302877" y="163399"/>
            <a:ext cx="0" cy="2100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2288030" y="3140968"/>
            <a:ext cx="0" cy="1440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168786" y="237164"/>
            <a:ext cx="660758" cy="369332"/>
          </a:xfrm>
          <a:prstGeom prst="rect">
            <a:avLst/>
          </a:prstGeom>
        </p:spPr>
        <p:txBody>
          <a:bodyPr wrap="none">
            <a:spAutoFit/>
          </a:bodyPr>
          <a:lstStyle/>
          <a:p>
            <a:r>
              <a:rPr lang="ru-RU" dirty="0">
                <a:latin typeface="Times New Roman" pitchFamily="18" charset="0"/>
                <a:cs typeface="Times New Roman" pitchFamily="18" charset="0"/>
              </a:rPr>
              <a:t>n = 2</a:t>
            </a:r>
            <a:endParaRPr lang="ru-RU" dirty="0"/>
          </a:p>
        </p:txBody>
      </p:sp>
      <p:sp>
        <p:nvSpPr>
          <p:cNvPr id="38" name="Полилиния 37"/>
          <p:cNvSpPr/>
          <p:nvPr/>
        </p:nvSpPr>
        <p:spPr>
          <a:xfrm>
            <a:off x="1529862" y="1705708"/>
            <a:ext cx="2813538" cy="1283677"/>
          </a:xfrm>
          <a:custGeom>
            <a:avLst/>
            <a:gdLst>
              <a:gd name="connsiteX0" fmla="*/ 1459523 w 2813538"/>
              <a:gd name="connsiteY0" fmla="*/ 0 h 1283677"/>
              <a:gd name="connsiteX1" fmla="*/ 0 w 2813538"/>
              <a:gd name="connsiteY1" fmla="*/ 1160584 h 1283677"/>
              <a:gd name="connsiteX2" fmla="*/ 1019907 w 2813538"/>
              <a:gd name="connsiteY2" fmla="*/ 1283677 h 1283677"/>
              <a:gd name="connsiteX3" fmla="*/ 2813538 w 2813538"/>
              <a:gd name="connsiteY3" fmla="*/ 140677 h 1283677"/>
              <a:gd name="connsiteX4" fmla="*/ 1459523 w 2813538"/>
              <a:gd name="connsiteY4" fmla="*/ 0 h 12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38" h="1283677">
                <a:moveTo>
                  <a:pt x="1459523" y="0"/>
                </a:moveTo>
                <a:lnTo>
                  <a:pt x="0" y="1160584"/>
                </a:lnTo>
                <a:lnTo>
                  <a:pt x="1019907" y="1283677"/>
                </a:lnTo>
                <a:lnTo>
                  <a:pt x="2813538" y="140677"/>
                </a:lnTo>
                <a:lnTo>
                  <a:pt x="1459523" y="0"/>
                </a:lnTo>
                <a:close/>
              </a:path>
            </a:pathLst>
          </a:custGeom>
          <a:solidFill>
            <a:srgbClr val="FFFF00"/>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9" name="Скругленная соединительная линия 38"/>
          <p:cNvCxnSpPr>
            <a:endCxn id="38" idx="0"/>
          </p:cNvCxnSpPr>
          <p:nvPr/>
        </p:nvCxnSpPr>
        <p:spPr>
          <a:xfrm flipV="1">
            <a:off x="1529862" y="1705708"/>
            <a:ext cx="1459523" cy="1167565"/>
          </a:xfrm>
          <a:prstGeom prst="curvedConnector3">
            <a:avLst>
              <a:gd name="adj1" fmla="val 208434"/>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2520491" y="2033120"/>
            <a:ext cx="832279" cy="461665"/>
          </a:xfrm>
          <a:prstGeom prst="rect">
            <a:avLst/>
          </a:prstGeom>
        </p:spPr>
        <p:txBody>
          <a:bodyPr wrap="none">
            <a:spAutoFit/>
          </a:bodyPr>
          <a:lstStyle/>
          <a:p>
            <a:r>
              <a:rPr lang="en-US" sz="2400" dirty="0" smtClean="0"/>
              <a:t>1</a:t>
            </a:r>
            <a:r>
              <a:rPr lang="ru-RU" sz="2400" dirty="0" smtClean="0"/>
              <a:t>8</a:t>
            </a:r>
            <a:r>
              <a:rPr lang="en-US" sz="2400" dirty="0" smtClean="0"/>
              <a:t>0</a:t>
            </a:r>
            <a:r>
              <a:rPr lang="ru-RU" sz="2400" dirty="0"/>
              <a:t>°</a:t>
            </a:r>
          </a:p>
        </p:txBody>
      </p:sp>
      <p:sp>
        <p:nvSpPr>
          <p:cNvPr id="44" name="Правильный пятиугольник 43"/>
          <p:cNvSpPr/>
          <p:nvPr/>
        </p:nvSpPr>
        <p:spPr>
          <a:xfrm>
            <a:off x="4429490" y="2708920"/>
            <a:ext cx="3310862" cy="2664296"/>
          </a:xfrm>
          <a:prstGeom prst="pentagon">
            <a:avLst/>
          </a:prstGeom>
          <a:solidFill>
            <a:schemeClr val="accent4">
              <a:lumMod val="50000"/>
            </a:schemeClr>
          </a:solidFill>
          <a:effectLst>
            <a:glow rad="127000">
              <a:schemeClr val="accent1">
                <a:alpha val="0"/>
              </a:schemeClr>
            </a:glow>
          </a:effectLst>
          <a:scene3d>
            <a:camera prst="orthographicFront">
              <a:rot lat="19217661" lon="1945716" rev="19884552"/>
            </a:camera>
            <a:lightRig rig="threePt" dir="t"/>
          </a:scene3d>
          <a:sp3d>
            <a:bevelT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6" name="Прямая соединительная линия 45"/>
          <p:cNvCxnSpPr/>
          <p:nvPr/>
        </p:nvCxnSpPr>
        <p:spPr>
          <a:xfrm flipV="1">
            <a:off x="6084921" y="1978454"/>
            <a:ext cx="0" cy="20785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V="1">
            <a:off x="6084921" y="5157192"/>
            <a:ext cx="0" cy="15024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5312368" y="2181160"/>
            <a:ext cx="660758" cy="369332"/>
          </a:xfrm>
          <a:prstGeom prst="rect">
            <a:avLst/>
          </a:prstGeom>
        </p:spPr>
        <p:txBody>
          <a:bodyPr wrap="none">
            <a:spAutoFit/>
          </a:bodyPr>
          <a:lstStyle/>
          <a:p>
            <a:r>
              <a:rPr lang="ru-RU" dirty="0">
                <a:latin typeface="Times New Roman" pitchFamily="18" charset="0"/>
                <a:cs typeface="Times New Roman" pitchFamily="18" charset="0"/>
              </a:rPr>
              <a:t>n = </a:t>
            </a:r>
            <a:r>
              <a:rPr lang="ru-RU" dirty="0" smtClean="0">
                <a:latin typeface="Times New Roman" pitchFamily="18" charset="0"/>
                <a:cs typeface="Times New Roman" pitchFamily="18" charset="0"/>
              </a:rPr>
              <a:t>5</a:t>
            </a:r>
            <a:endParaRPr lang="ru-RU" dirty="0"/>
          </a:p>
        </p:txBody>
      </p:sp>
      <p:sp>
        <p:nvSpPr>
          <p:cNvPr id="50" name="Полилиния 49"/>
          <p:cNvSpPr/>
          <p:nvPr/>
        </p:nvSpPr>
        <p:spPr>
          <a:xfrm>
            <a:off x="6101862" y="3182815"/>
            <a:ext cx="1600200" cy="896816"/>
          </a:xfrm>
          <a:custGeom>
            <a:avLst/>
            <a:gdLst>
              <a:gd name="connsiteX0" fmla="*/ 0 w 1600200"/>
              <a:gd name="connsiteY0" fmla="*/ 896816 h 896816"/>
              <a:gd name="connsiteX1" fmla="*/ 1600200 w 1600200"/>
              <a:gd name="connsiteY1" fmla="*/ 861647 h 896816"/>
              <a:gd name="connsiteX2" fmla="*/ 492369 w 1600200"/>
              <a:gd name="connsiteY2" fmla="*/ 0 h 896816"/>
              <a:gd name="connsiteX3" fmla="*/ 0 w 1600200"/>
              <a:gd name="connsiteY3" fmla="*/ 896816 h 896816"/>
            </a:gdLst>
            <a:ahLst/>
            <a:cxnLst>
              <a:cxn ang="0">
                <a:pos x="connsiteX0" y="connsiteY0"/>
              </a:cxn>
              <a:cxn ang="0">
                <a:pos x="connsiteX1" y="connsiteY1"/>
              </a:cxn>
              <a:cxn ang="0">
                <a:pos x="connsiteX2" y="connsiteY2"/>
              </a:cxn>
              <a:cxn ang="0">
                <a:pos x="connsiteX3" y="connsiteY3"/>
              </a:cxn>
            </a:cxnLst>
            <a:rect l="l" t="t" r="r" b="b"/>
            <a:pathLst>
              <a:path w="1600200" h="896816">
                <a:moveTo>
                  <a:pt x="0" y="896816"/>
                </a:moveTo>
                <a:lnTo>
                  <a:pt x="1600200" y="861647"/>
                </a:lnTo>
                <a:lnTo>
                  <a:pt x="492369" y="0"/>
                </a:lnTo>
                <a:lnTo>
                  <a:pt x="0" y="896816"/>
                </a:lnTo>
                <a:close/>
              </a:path>
            </a:pathLst>
          </a:custGeom>
          <a:solidFill>
            <a:srgbClr val="00B050"/>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8" name="Скругленная соединительная линия 57"/>
          <p:cNvCxnSpPr>
            <a:stCxn id="50" idx="1"/>
          </p:cNvCxnSpPr>
          <p:nvPr/>
        </p:nvCxnSpPr>
        <p:spPr>
          <a:xfrm flipH="1" flipV="1">
            <a:off x="6624845" y="3182816"/>
            <a:ext cx="1077217" cy="861646"/>
          </a:xfrm>
          <a:prstGeom prst="curvedConnector3">
            <a:avLst>
              <a:gd name="adj1" fmla="val -13059"/>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6351810" y="3533763"/>
            <a:ext cx="694421" cy="523220"/>
          </a:xfrm>
          <a:prstGeom prst="rect">
            <a:avLst/>
          </a:prstGeom>
        </p:spPr>
        <p:txBody>
          <a:bodyPr wrap="none">
            <a:spAutoFit/>
          </a:bodyPr>
          <a:lstStyle/>
          <a:p>
            <a:r>
              <a:rPr lang="ru-RU" sz="2800" dirty="0" smtClean="0"/>
              <a:t>72</a:t>
            </a:r>
            <a:r>
              <a:rPr lang="ru-RU" dirty="0" smtClean="0"/>
              <a:t>°</a:t>
            </a:r>
            <a:endParaRPr lang="ru-RU" dirty="0"/>
          </a:p>
        </p:txBody>
      </p:sp>
      <p:sp>
        <p:nvSpPr>
          <p:cNvPr id="18" name="Пятиугольник 17">
            <a:hlinkClick r:id="rId2" action="ppaction://hlinksldjump"/>
          </p:cNvPr>
          <p:cNvSpPr/>
          <p:nvPr/>
        </p:nvSpPr>
        <p:spPr>
          <a:xfrm>
            <a:off x="8172400" y="6347019"/>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3626193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38" grpId="0" animBg="1"/>
      <p:bldP spid="36" grpId="0"/>
      <p:bldP spid="44" grpId="0" animBg="1"/>
      <p:bldP spid="49" grpId="0"/>
      <p:bldP spid="50" grpId="0" animBg="1"/>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471998" y="1476901"/>
            <a:ext cx="5396145" cy="5336475"/>
          </a:xfrm>
          <a:prstGeom prst="ellipse">
            <a:avLst/>
          </a:prstGeom>
          <a:solidFill>
            <a:schemeClr val="bg1"/>
          </a:solidFill>
          <a:ln>
            <a:solidFill>
              <a:srgbClr val="00B0F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108"/>
          <p:cNvSpPr>
            <a:spLocks noGrp="1"/>
          </p:cNvSpPr>
          <p:nvPr>
            <p:ph type="title"/>
          </p:nvPr>
        </p:nvSpPr>
        <p:spPr>
          <a:xfrm>
            <a:off x="899592" y="0"/>
            <a:ext cx="6255488" cy="1362075"/>
          </a:xfrm>
        </p:spPr>
        <p:txBody>
          <a:bodyPr>
            <a:normAutofit fontScale="90000"/>
          </a:bodyPr>
          <a:lstStyle/>
          <a:p>
            <a:r>
              <a:rPr lang="ru-RU" sz="4000" dirty="0">
                <a:solidFill>
                  <a:srgbClr val="F9DAAB"/>
                </a:solidFill>
                <a:latin typeface="Times New Roman" pitchFamily="18" charset="0"/>
                <a:cs typeface="Times New Roman" pitchFamily="18" charset="0"/>
              </a:rPr>
              <a:t>Симметрия в природе и геометрии</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88" y="1412776"/>
            <a:ext cx="3188608" cy="543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единительная линия 6"/>
          <p:cNvCxnSpPr>
            <a:endCxn id="5" idx="7"/>
          </p:cNvCxnSpPr>
          <p:nvPr/>
        </p:nvCxnSpPr>
        <p:spPr>
          <a:xfrm flipV="1">
            <a:off x="3635896" y="2258410"/>
            <a:ext cx="1442000" cy="1870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a:stCxn id="1027" idx="3"/>
            <a:endCxn id="5" idx="6"/>
          </p:cNvCxnSpPr>
          <p:nvPr/>
        </p:nvCxnSpPr>
        <p:spPr>
          <a:xfrm>
            <a:off x="3635896" y="4128998"/>
            <a:ext cx="2232247" cy="1614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5" idx="5"/>
          </p:cNvCxnSpPr>
          <p:nvPr/>
        </p:nvCxnSpPr>
        <p:spPr>
          <a:xfrm>
            <a:off x="3635896" y="4128997"/>
            <a:ext cx="1442000" cy="190287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027" idx="3"/>
          </p:cNvCxnSpPr>
          <p:nvPr/>
        </p:nvCxnSpPr>
        <p:spPr>
          <a:xfrm flipV="1">
            <a:off x="3635896" y="1556792"/>
            <a:ext cx="0" cy="25722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635896" y="4145139"/>
            <a:ext cx="0" cy="2668237"/>
          </a:xfrm>
          <a:prstGeom prst="line">
            <a:avLst/>
          </a:prstGeom>
        </p:spPr>
        <p:style>
          <a:lnRef idx="1">
            <a:schemeClr val="accent1"/>
          </a:lnRef>
          <a:fillRef idx="0">
            <a:schemeClr val="accent1"/>
          </a:fillRef>
          <a:effectRef idx="0">
            <a:schemeClr val="accent1"/>
          </a:effectRef>
          <a:fontRef idx="minor">
            <a:schemeClr val="tx1"/>
          </a:fontRef>
        </p:style>
      </p:cxnSp>
      <p:sp>
        <p:nvSpPr>
          <p:cNvPr id="26" name="Полилиния 25"/>
          <p:cNvSpPr/>
          <p:nvPr/>
        </p:nvSpPr>
        <p:spPr>
          <a:xfrm>
            <a:off x="3641834" y="1765738"/>
            <a:ext cx="709449" cy="2333296"/>
          </a:xfrm>
          <a:custGeom>
            <a:avLst/>
            <a:gdLst>
              <a:gd name="connsiteX0" fmla="*/ 0 w 709449"/>
              <a:gd name="connsiteY0" fmla="*/ 2333296 h 2333296"/>
              <a:gd name="connsiteX1" fmla="*/ 709449 w 709449"/>
              <a:gd name="connsiteY1" fmla="*/ 0 h 2333296"/>
            </a:gdLst>
            <a:ahLst/>
            <a:cxnLst>
              <a:cxn ang="0">
                <a:pos x="connsiteX0" y="connsiteY0"/>
              </a:cxn>
              <a:cxn ang="0">
                <a:pos x="connsiteX1" y="connsiteY1"/>
              </a:cxn>
            </a:cxnLst>
            <a:rect l="l" t="t" r="r" b="b"/>
            <a:pathLst>
              <a:path w="709449" h="2333296">
                <a:moveTo>
                  <a:pt x="0" y="2333296"/>
                </a:moveTo>
                <a:lnTo>
                  <a:pt x="709449" y="0"/>
                </a:lnTo>
              </a:path>
            </a:pathLst>
          </a:custGeom>
          <a:noFill/>
          <a:ln w="9525">
            <a:solidFill>
              <a:srgbClr val="00B0F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олилиния 26"/>
          <p:cNvSpPr/>
          <p:nvPr/>
        </p:nvSpPr>
        <p:spPr>
          <a:xfrm>
            <a:off x="3641834" y="3105807"/>
            <a:ext cx="2017987" cy="1056290"/>
          </a:xfrm>
          <a:custGeom>
            <a:avLst/>
            <a:gdLst>
              <a:gd name="connsiteX0" fmla="*/ 0 w 2017987"/>
              <a:gd name="connsiteY0" fmla="*/ 1056290 h 1056290"/>
              <a:gd name="connsiteX1" fmla="*/ 2017987 w 2017987"/>
              <a:gd name="connsiteY1" fmla="*/ 0 h 1056290"/>
            </a:gdLst>
            <a:ahLst/>
            <a:cxnLst>
              <a:cxn ang="0">
                <a:pos x="connsiteX0" y="connsiteY0"/>
              </a:cxn>
              <a:cxn ang="0">
                <a:pos x="connsiteX1" y="connsiteY1"/>
              </a:cxn>
            </a:cxnLst>
            <a:rect l="l" t="t" r="r" b="b"/>
            <a:pathLst>
              <a:path w="2017987" h="1056290">
                <a:moveTo>
                  <a:pt x="0" y="1056290"/>
                </a:moveTo>
                <a:lnTo>
                  <a:pt x="2017987" y="0"/>
                </a:lnTo>
              </a:path>
            </a:pathLst>
          </a:custGeom>
          <a:noFill/>
          <a:ln w="6350">
            <a:solidFill>
              <a:srgbClr val="00B0F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олилиния 27"/>
          <p:cNvSpPr/>
          <p:nvPr/>
        </p:nvSpPr>
        <p:spPr>
          <a:xfrm>
            <a:off x="3641834" y="4146331"/>
            <a:ext cx="2033752" cy="1024759"/>
          </a:xfrm>
          <a:custGeom>
            <a:avLst/>
            <a:gdLst>
              <a:gd name="connsiteX0" fmla="*/ 0 w 2033752"/>
              <a:gd name="connsiteY0" fmla="*/ 0 h 1024759"/>
              <a:gd name="connsiteX1" fmla="*/ 2033752 w 2033752"/>
              <a:gd name="connsiteY1" fmla="*/ 1024759 h 1024759"/>
            </a:gdLst>
            <a:ahLst/>
            <a:cxnLst>
              <a:cxn ang="0">
                <a:pos x="connsiteX0" y="connsiteY0"/>
              </a:cxn>
              <a:cxn ang="0">
                <a:pos x="connsiteX1" y="connsiteY1"/>
              </a:cxn>
            </a:cxnLst>
            <a:rect l="l" t="t" r="r" b="b"/>
            <a:pathLst>
              <a:path w="2033752" h="1024759">
                <a:moveTo>
                  <a:pt x="0" y="0"/>
                </a:moveTo>
                <a:lnTo>
                  <a:pt x="2033752" y="1024759"/>
                </a:lnTo>
              </a:path>
            </a:pathLst>
          </a:custGeom>
          <a:noFill/>
          <a:ln w="6350">
            <a:solidFill>
              <a:srgbClr val="00B0F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олилиния 28"/>
          <p:cNvSpPr/>
          <p:nvPr/>
        </p:nvSpPr>
        <p:spPr>
          <a:xfrm>
            <a:off x="3657600" y="4177862"/>
            <a:ext cx="693683" cy="2380593"/>
          </a:xfrm>
          <a:custGeom>
            <a:avLst/>
            <a:gdLst>
              <a:gd name="connsiteX0" fmla="*/ 0 w 693683"/>
              <a:gd name="connsiteY0" fmla="*/ 0 h 2380593"/>
              <a:gd name="connsiteX1" fmla="*/ 693683 w 693683"/>
              <a:gd name="connsiteY1" fmla="*/ 2380593 h 2380593"/>
            </a:gdLst>
            <a:ahLst/>
            <a:cxnLst>
              <a:cxn ang="0">
                <a:pos x="connsiteX0" y="connsiteY0"/>
              </a:cxn>
              <a:cxn ang="0">
                <a:pos x="connsiteX1" y="connsiteY1"/>
              </a:cxn>
            </a:cxnLst>
            <a:rect l="l" t="t" r="r" b="b"/>
            <a:pathLst>
              <a:path w="693683" h="2380593">
                <a:moveTo>
                  <a:pt x="0" y="0"/>
                </a:moveTo>
                <a:lnTo>
                  <a:pt x="693683" y="2380593"/>
                </a:lnTo>
              </a:path>
            </a:pathLst>
          </a:custGeom>
          <a:noFill/>
          <a:ln w="6350">
            <a:solidFill>
              <a:srgbClr val="00B0F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5" name="Дуга 1024"/>
          <p:cNvSpPr/>
          <p:nvPr/>
        </p:nvSpPr>
        <p:spPr>
          <a:xfrm>
            <a:off x="3429000" y="3870434"/>
            <a:ext cx="457200" cy="457200"/>
          </a:xfrm>
          <a:prstGeom prst="arc">
            <a:avLst>
              <a:gd name="adj1" fmla="val 16200000"/>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3" name="Дуга 42"/>
          <p:cNvSpPr/>
          <p:nvPr/>
        </p:nvSpPr>
        <p:spPr>
          <a:xfrm>
            <a:off x="3275856" y="3717364"/>
            <a:ext cx="720080" cy="763339"/>
          </a:xfrm>
          <a:prstGeom prst="arc">
            <a:avLst>
              <a:gd name="adj1" fmla="val 16200000"/>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4" name="Дуга 43"/>
          <p:cNvSpPr/>
          <p:nvPr/>
        </p:nvSpPr>
        <p:spPr>
          <a:xfrm>
            <a:off x="3123957" y="3633952"/>
            <a:ext cx="1023877" cy="926628"/>
          </a:xfrm>
          <a:prstGeom prst="arc">
            <a:avLst>
              <a:gd name="adj1" fmla="val 16200000"/>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5" name="Дуга 44"/>
          <p:cNvSpPr/>
          <p:nvPr/>
        </p:nvSpPr>
        <p:spPr>
          <a:xfrm>
            <a:off x="3029765" y="3527203"/>
            <a:ext cx="1224137" cy="1203588"/>
          </a:xfrm>
          <a:prstGeom prst="arc">
            <a:avLst>
              <a:gd name="adj1" fmla="val 16200000"/>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6" name="Дуга 45"/>
          <p:cNvSpPr/>
          <p:nvPr/>
        </p:nvSpPr>
        <p:spPr>
          <a:xfrm>
            <a:off x="2851030" y="3423091"/>
            <a:ext cx="1505866" cy="1446480"/>
          </a:xfrm>
          <a:prstGeom prst="arc">
            <a:avLst>
              <a:gd name="adj1" fmla="val 16200000"/>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8" name="Дуга 47"/>
          <p:cNvSpPr/>
          <p:nvPr/>
        </p:nvSpPr>
        <p:spPr>
          <a:xfrm>
            <a:off x="2756877" y="3273316"/>
            <a:ext cx="1743115" cy="1777562"/>
          </a:xfrm>
          <a:prstGeom prst="arc">
            <a:avLst>
              <a:gd name="adj1" fmla="val 16200000"/>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9" name="Дуга 48"/>
          <p:cNvSpPr/>
          <p:nvPr/>
        </p:nvSpPr>
        <p:spPr>
          <a:xfrm>
            <a:off x="2592200" y="3193838"/>
            <a:ext cx="2087391" cy="1886594"/>
          </a:xfrm>
          <a:prstGeom prst="arc">
            <a:avLst>
              <a:gd name="adj1" fmla="val 16149442"/>
              <a:gd name="adj2" fmla="val 5281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1032" name="Прямая соединительная линия 1031"/>
          <p:cNvCxnSpPr>
            <a:endCxn id="1059" idx="0"/>
          </p:cNvCxnSpPr>
          <p:nvPr/>
        </p:nvCxnSpPr>
        <p:spPr>
          <a:xfrm>
            <a:off x="3615829" y="1541593"/>
            <a:ext cx="283739" cy="17285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5" name="Прямая соединительная линия 1034"/>
          <p:cNvCxnSpPr>
            <a:stCxn id="1059" idx="0"/>
            <a:endCxn id="5" idx="7"/>
          </p:cNvCxnSpPr>
          <p:nvPr/>
        </p:nvCxnSpPr>
        <p:spPr>
          <a:xfrm flipV="1">
            <a:off x="3899568" y="2258410"/>
            <a:ext cx="1178328" cy="101176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8" name="Прямая соединительная линия 1037"/>
          <p:cNvCxnSpPr>
            <a:stCxn id="5" idx="7"/>
          </p:cNvCxnSpPr>
          <p:nvPr/>
        </p:nvCxnSpPr>
        <p:spPr>
          <a:xfrm flipH="1">
            <a:off x="4545589" y="2258410"/>
            <a:ext cx="532307" cy="14589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1" name="Прямая соединительная линия 1040"/>
          <p:cNvCxnSpPr>
            <a:endCxn id="5" idx="6"/>
          </p:cNvCxnSpPr>
          <p:nvPr/>
        </p:nvCxnSpPr>
        <p:spPr>
          <a:xfrm>
            <a:off x="4545589" y="3717364"/>
            <a:ext cx="1322554" cy="427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4" name="Прямая соединительная линия 1043"/>
          <p:cNvCxnSpPr>
            <a:stCxn id="5" idx="6"/>
          </p:cNvCxnSpPr>
          <p:nvPr/>
        </p:nvCxnSpPr>
        <p:spPr>
          <a:xfrm flipH="1">
            <a:off x="4545589" y="4145139"/>
            <a:ext cx="1322554" cy="47415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7" name="Прямая соединительная линия 1046"/>
          <p:cNvCxnSpPr>
            <a:endCxn id="5" idx="5"/>
          </p:cNvCxnSpPr>
          <p:nvPr/>
        </p:nvCxnSpPr>
        <p:spPr>
          <a:xfrm>
            <a:off x="4545589" y="4585389"/>
            <a:ext cx="532307" cy="144647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0" name="Прямая соединительная линия 1049"/>
          <p:cNvCxnSpPr>
            <a:stCxn id="5" idx="5"/>
          </p:cNvCxnSpPr>
          <p:nvPr/>
        </p:nvCxnSpPr>
        <p:spPr>
          <a:xfrm flipH="1" flipV="1">
            <a:off x="3954220" y="5044953"/>
            <a:ext cx="1123676" cy="9869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3" name="Прямая соединительная линия 1052"/>
          <p:cNvCxnSpPr/>
          <p:nvPr/>
        </p:nvCxnSpPr>
        <p:spPr>
          <a:xfrm flipH="1">
            <a:off x="3657602" y="5044953"/>
            <a:ext cx="241966" cy="163383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49" idx="0"/>
          </p:cNvCxnSpPr>
          <p:nvPr/>
        </p:nvCxnSpPr>
        <p:spPr>
          <a:xfrm flipV="1">
            <a:off x="3622023" y="1765741"/>
            <a:ext cx="729260" cy="14281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4253902" y="1790547"/>
            <a:ext cx="121730" cy="16142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4253902" y="3105808"/>
            <a:ext cx="1421684" cy="2989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27" idx="1"/>
          </p:cNvCxnSpPr>
          <p:nvPr/>
        </p:nvCxnSpPr>
        <p:spPr>
          <a:xfrm flipH="1">
            <a:off x="4702932" y="3105807"/>
            <a:ext cx="956889" cy="10562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4702932" y="4128998"/>
            <a:ext cx="956889" cy="10420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a:stCxn id="28" idx="1"/>
          </p:cNvCxnSpPr>
          <p:nvPr/>
        </p:nvCxnSpPr>
        <p:spPr>
          <a:xfrm flipH="1" flipV="1">
            <a:off x="4253902" y="4927885"/>
            <a:ext cx="1421684" cy="243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a:endCxn id="29" idx="1"/>
          </p:cNvCxnSpPr>
          <p:nvPr/>
        </p:nvCxnSpPr>
        <p:spPr>
          <a:xfrm>
            <a:off x="4253902" y="4918817"/>
            <a:ext cx="97381" cy="1639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7" name="Прямая соединительная линия 1056"/>
          <p:cNvCxnSpPr/>
          <p:nvPr/>
        </p:nvCxnSpPr>
        <p:spPr>
          <a:xfrm flipH="1" flipV="1">
            <a:off x="3641834" y="5080432"/>
            <a:ext cx="709449" cy="1478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59" name="Овал 1058"/>
          <p:cNvSpPr/>
          <p:nvPr/>
        </p:nvSpPr>
        <p:spPr>
          <a:xfrm>
            <a:off x="3737804" y="3270175"/>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0" name="Овал 99"/>
          <p:cNvSpPr/>
          <p:nvPr/>
        </p:nvSpPr>
        <p:spPr>
          <a:xfrm>
            <a:off x="4152746" y="3539350"/>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1" name="Овал 100"/>
          <p:cNvSpPr/>
          <p:nvPr/>
        </p:nvSpPr>
        <p:spPr>
          <a:xfrm>
            <a:off x="4274996" y="3991231"/>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3" name="Овал 102"/>
          <p:cNvSpPr/>
          <p:nvPr/>
        </p:nvSpPr>
        <p:spPr>
          <a:xfrm>
            <a:off x="4092138" y="4382214"/>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5" name="Овал 104"/>
          <p:cNvSpPr/>
          <p:nvPr/>
        </p:nvSpPr>
        <p:spPr>
          <a:xfrm>
            <a:off x="3785024" y="3717364"/>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6" name="Овал 105"/>
          <p:cNvSpPr/>
          <p:nvPr/>
        </p:nvSpPr>
        <p:spPr>
          <a:xfrm>
            <a:off x="3707324" y="4658710"/>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71" name="Прямоугольник 1070"/>
          <p:cNvSpPr/>
          <p:nvPr/>
        </p:nvSpPr>
        <p:spPr>
          <a:xfrm>
            <a:off x="6156177" y="1124744"/>
            <a:ext cx="625428" cy="5733256"/>
          </a:xfrm>
          <a:prstGeom prst="rect">
            <a:avLst/>
          </a:prstGeom>
          <a:noFill/>
        </p:spPr>
        <p:txBody>
          <a:bodyPr vert="wordArtVert"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Подсолнух</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6" name="Овал 75"/>
          <p:cNvSpPr/>
          <p:nvPr/>
        </p:nvSpPr>
        <p:spPr>
          <a:xfrm>
            <a:off x="3764409" y="4113039"/>
            <a:ext cx="323528" cy="269175"/>
          </a:xfrm>
          <a:prstGeom prst="ellipse">
            <a:avLst/>
          </a:prstGeom>
          <a:solidFill>
            <a:srgbClr val="00B0F0"/>
          </a:solidFill>
          <a:ln>
            <a:solidFill>
              <a:srgbClr val="0070C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1763580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1025"/>
                                        </p:tgtEl>
                                        <p:attrNameLst>
                                          <p:attrName>style.visibility</p:attrName>
                                        </p:attrNameLst>
                                      </p:cBhvr>
                                      <p:to>
                                        <p:strVal val="visible"/>
                                      </p:to>
                                    </p:set>
                                    <p:animEffect transition="in" filter="fade">
                                      <p:cBhvr>
                                        <p:cTn id="51" dur="1000"/>
                                        <p:tgtEl>
                                          <p:spTgt spid="1025"/>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childTnLst>
                                </p:cTn>
                              </p:par>
                            </p:childTnLst>
                          </p:cTn>
                        </p:par>
                        <p:par>
                          <p:cTn id="76" fill="hold">
                            <p:stCondLst>
                              <p:cond delay="18000"/>
                            </p:stCondLst>
                            <p:childTnLst>
                              <p:par>
                                <p:cTn id="77" presetID="10" presetClass="entr" presetSubtype="0" fill="hold" nodeType="afterEffect">
                                  <p:stCondLst>
                                    <p:cond delay="0"/>
                                  </p:stCondLst>
                                  <p:childTnLst>
                                    <p:set>
                                      <p:cBhvr>
                                        <p:cTn id="78" dur="1" fill="hold">
                                          <p:stCondLst>
                                            <p:cond delay="0"/>
                                          </p:stCondLst>
                                        </p:cTn>
                                        <p:tgtEl>
                                          <p:spTgt spid="1032"/>
                                        </p:tgtEl>
                                        <p:attrNameLst>
                                          <p:attrName>style.visibility</p:attrName>
                                        </p:attrNameLst>
                                      </p:cBhvr>
                                      <p:to>
                                        <p:strVal val="visible"/>
                                      </p:to>
                                    </p:set>
                                    <p:animEffect transition="in" filter="fade">
                                      <p:cBhvr>
                                        <p:cTn id="79" dur="1000"/>
                                        <p:tgtEl>
                                          <p:spTgt spid="1032"/>
                                        </p:tgtEl>
                                      </p:cBhvr>
                                    </p:animEffect>
                                  </p:childTnLst>
                                </p:cTn>
                              </p:par>
                            </p:childTnLst>
                          </p:cTn>
                        </p:par>
                        <p:par>
                          <p:cTn id="80" fill="hold">
                            <p:stCondLst>
                              <p:cond delay="19000"/>
                            </p:stCondLst>
                            <p:childTnLst>
                              <p:par>
                                <p:cTn id="81" presetID="10" presetClass="entr" presetSubtype="0" fill="hold" nodeType="afterEffect">
                                  <p:stCondLst>
                                    <p:cond delay="0"/>
                                  </p:stCondLst>
                                  <p:childTnLst>
                                    <p:set>
                                      <p:cBhvr>
                                        <p:cTn id="82" dur="1" fill="hold">
                                          <p:stCondLst>
                                            <p:cond delay="0"/>
                                          </p:stCondLst>
                                        </p:cTn>
                                        <p:tgtEl>
                                          <p:spTgt spid="1035"/>
                                        </p:tgtEl>
                                        <p:attrNameLst>
                                          <p:attrName>style.visibility</p:attrName>
                                        </p:attrNameLst>
                                      </p:cBhvr>
                                      <p:to>
                                        <p:strVal val="visible"/>
                                      </p:to>
                                    </p:set>
                                    <p:animEffect transition="in" filter="fade">
                                      <p:cBhvr>
                                        <p:cTn id="83" dur="1000"/>
                                        <p:tgtEl>
                                          <p:spTgt spid="1035"/>
                                        </p:tgtEl>
                                      </p:cBhvr>
                                    </p:animEffect>
                                  </p:childTnLst>
                                </p:cTn>
                              </p:par>
                            </p:childTnLst>
                          </p:cTn>
                        </p:par>
                        <p:par>
                          <p:cTn id="84" fill="hold">
                            <p:stCondLst>
                              <p:cond delay="20000"/>
                            </p:stCondLst>
                            <p:childTnLst>
                              <p:par>
                                <p:cTn id="85" presetID="10" presetClass="entr" presetSubtype="0" fill="hold" nodeType="afterEffect">
                                  <p:stCondLst>
                                    <p:cond delay="0"/>
                                  </p:stCondLst>
                                  <p:childTnLst>
                                    <p:set>
                                      <p:cBhvr>
                                        <p:cTn id="86" dur="1" fill="hold">
                                          <p:stCondLst>
                                            <p:cond delay="0"/>
                                          </p:stCondLst>
                                        </p:cTn>
                                        <p:tgtEl>
                                          <p:spTgt spid="1038"/>
                                        </p:tgtEl>
                                        <p:attrNameLst>
                                          <p:attrName>style.visibility</p:attrName>
                                        </p:attrNameLst>
                                      </p:cBhvr>
                                      <p:to>
                                        <p:strVal val="visible"/>
                                      </p:to>
                                    </p:set>
                                    <p:animEffect transition="in" filter="fade">
                                      <p:cBhvr>
                                        <p:cTn id="87" dur="1000"/>
                                        <p:tgtEl>
                                          <p:spTgt spid="1038"/>
                                        </p:tgtEl>
                                      </p:cBhvr>
                                    </p:animEffect>
                                  </p:childTnLst>
                                </p:cTn>
                              </p:par>
                            </p:childTnLst>
                          </p:cTn>
                        </p:par>
                        <p:par>
                          <p:cTn id="88" fill="hold">
                            <p:stCondLst>
                              <p:cond delay="21000"/>
                            </p:stCondLst>
                            <p:childTnLst>
                              <p:par>
                                <p:cTn id="89" presetID="10" presetClass="entr" presetSubtype="0" fill="hold" nodeType="afterEffect">
                                  <p:stCondLst>
                                    <p:cond delay="0"/>
                                  </p:stCondLst>
                                  <p:childTnLst>
                                    <p:set>
                                      <p:cBhvr>
                                        <p:cTn id="90" dur="1" fill="hold">
                                          <p:stCondLst>
                                            <p:cond delay="0"/>
                                          </p:stCondLst>
                                        </p:cTn>
                                        <p:tgtEl>
                                          <p:spTgt spid="1041"/>
                                        </p:tgtEl>
                                        <p:attrNameLst>
                                          <p:attrName>style.visibility</p:attrName>
                                        </p:attrNameLst>
                                      </p:cBhvr>
                                      <p:to>
                                        <p:strVal val="visible"/>
                                      </p:to>
                                    </p:set>
                                    <p:animEffect transition="in" filter="fade">
                                      <p:cBhvr>
                                        <p:cTn id="91" dur="1000"/>
                                        <p:tgtEl>
                                          <p:spTgt spid="1041"/>
                                        </p:tgtEl>
                                      </p:cBhvr>
                                    </p:animEffect>
                                  </p:childTnLst>
                                </p:cTn>
                              </p:par>
                            </p:childTnLst>
                          </p:cTn>
                        </p:par>
                        <p:par>
                          <p:cTn id="92" fill="hold">
                            <p:stCondLst>
                              <p:cond delay="22000"/>
                            </p:stCondLst>
                            <p:childTnLst>
                              <p:par>
                                <p:cTn id="93" presetID="10" presetClass="entr" presetSubtype="0" fill="hold" nodeType="afterEffect">
                                  <p:stCondLst>
                                    <p:cond delay="0"/>
                                  </p:stCondLst>
                                  <p:childTnLst>
                                    <p:set>
                                      <p:cBhvr>
                                        <p:cTn id="94" dur="1" fill="hold">
                                          <p:stCondLst>
                                            <p:cond delay="0"/>
                                          </p:stCondLst>
                                        </p:cTn>
                                        <p:tgtEl>
                                          <p:spTgt spid="1044"/>
                                        </p:tgtEl>
                                        <p:attrNameLst>
                                          <p:attrName>style.visibility</p:attrName>
                                        </p:attrNameLst>
                                      </p:cBhvr>
                                      <p:to>
                                        <p:strVal val="visible"/>
                                      </p:to>
                                    </p:set>
                                    <p:animEffect transition="in" filter="fade">
                                      <p:cBhvr>
                                        <p:cTn id="95" dur="1000"/>
                                        <p:tgtEl>
                                          <p:spTgt spid="1044"/>
                                        </p:tgtEl>
                                      </p:cBhvr>
                                    </p:animEffect>
                                  </p:childTnLst>
                                </p:cTn>
                              </p:par>
                            </p:childTnLst>
                          </p:cTn>
                        </p:par>
                        <p:par>
                          <p:cTn id="96" fill="hold">
                            <p:stCondLst>
                              <p:cond delay="23000"/>
                            </p:stCondLst>
                            <p:childTnLst>
                              <p:par>
                                <p:cTn id="97" presetID="10" presetClass="entr" presetSubtype="0" fill="hold" nodeType="afterEffect">
                                  <p:stCondLst>
                                    <p:cond delay="0"/>
                                  </p:stCondLst>
                                  <p:childTnLst>
                                    <p:set>
                                      <p:cBhvr>
                                        <p:cTn id="98" dur="1" fill="hold">
                                          <p:stCondLst>
                                            <p:cond delay="0"/>
                                          </p:stCondLst>
                                        </p:cTn>
                                        <p:tgtEl>
                                          <p:spTgt spid="1047"/>
                                        </p:tgtEl>
                                        <p:attrNameLst>
                                          <p:attrName>style.visibility</p:attrName>
                                        </p:attrNameLst>
                                      </p:cBhvr>
                                      <p:to>
                                        <p:strVal val="visible"/>
                                      </p:to>
                                    </p:set>
                                    <p:animEffect transition="in" filter="fade">
                                      <p:cBhvr>
                                        <p:cTn id="99" dur="1000"/>
                                        <p:tgtEl>
                                          <p:spTgt spid="1047"/>
                                        </p:tgtEl>
                                      </p:cBhvr>
                                    </p:animEffect>
                                  </p:childTnLst>
                                </p:cTn>
                              </p:par>
                            </p:childTnLst>
                          </p:cTn>
                        </p:par>
                        <p:par>
                          <p:cTn id="100" fill="hold">
                            <p:stCondLst>
                              <p:cond delay="24000"/>
                            </p:stCondLst>
                            <p:childTnLst>
                              <p:par>
                                <p:cTn id="101" presetID="10" presetClass="entr" presetSubtype="0" fill="hold" nodeType="afterEffect">
                                  <p:stCondLst>
                                    <p:cond delay="0"/>
                                  </p:stCondLst>
                                  <p:childTnLst>
                                    <p:set>
                                      <p:cBhvr>
                                        <p:cTn id="102" dur="1" fill="hold">
                                          <p:stCondLst>
                                            <p:cond delay="0"/>
                                          </p:stCondLst>
                                        </p:cTn>
                                        <p:tgtEl>
                                          <p:spTgt spid="1050"/>
                                        </p:tgtEl>
                                        <p:attrNameLst>
                                          <p:attrName>style.visibility</p:attrName>
                                        </p:attrNameLst>
                                      </p:cBhvr>
                                      <p:to>
                                        <p:strVal val="visible"/>
                                      </p:to>
                                    </p:set>
                                    <p:animEffect transition="in" filter="fade">
                                      <p:cBhvr>
                                        <p:cTn id="103" dur="1000"/>
                                        <p:tgtEl>
                                          <p:spTgt spid="1050"/>
                                        </p:tgtEl>
                                      </p:cBhvr>
                                    </p:animEffect>
                                  </p:childTnLst>
                                </p:cTn>
                              </p:par>
                            </p:childTnLst>
                          </p:cTn>
                        </p:par>
                        <p:par>
                          <p:cTn id="104" fill="hold">
                            <p:stCondLst>
                              <p:cond delay="25000"/>
                            </p:stCondLst>
                            <p:childTnLst>
                              <p:par>
                                <p:cTn id="105" presetID="10" presetClass="entr" presetSubtype="0" fill="hold" nodeType="afterEffect">
                                  <p:stCondLst>
                                    <p:cond delay="0"/>
                                  </p:stCondLst>
                                  <p:childTnLst>
                                    <p:set>
                                      <p:cBhvr>
                                        <p:cTn id="106" dur="1" fill="hold">
                                          <p:stCondLst>
                                            <p:cond delay="0"/>
                                          </p:stCondLst>
                                        </p:cTn>
                                        <p:tgtEl>
                                          <p:spTgt spid="1053"/>
                                        </p:tgtEl>
                                        <p:attrNameLst>
                                          <p:attrName>style.visibility</p:attrName>
                                        </p:attrNameLst>
                                      </p:cBhvr>
                                      <p:to>
                                        <p:strVal val="visible"/>
                                      </p:to>
                                    </p:set>
                                    <p:animEffect transition="in" filter="fade">
                                      <p:cBhvr>
                                        <p:cTn id="107" dur="1000"/>
                                        <p:tgtEl>
                                          <p:spTgt spid="1053"/>
                                        </p:tgtEl>
                                      </p:cBhvr>
                                    </p:animEffect>
                                  </p:childTnLst>
                                </p:cTn>
                              </p:par>
                            </p:childTnLst>
                          </p:cTn>
                        </p:par>
                        <p:par>
                          <p:cTn id="108" fill="hold">
                            <p:stCondLst>
                              <p:cond delay="26000"/>
                            </p:stCondLst>
                            <p:childTnLst>
                              <p:par>
                                <p:cTn id="109" presetID="10" presetClass="entr" presetSubtype="0" fill="hold" nodeType="afterEffect">
                                  <p:stCondLst>
                                    <p:cond delay="0"/>
                                  </p:stCondLst>
                                  <p:childTnLst>
                                    <p:set>
                                      <p:cBhvr>
                                        <p:cTn id="110" dur="1" fill="hold">
                                          <p:stCondLst>
                                            <p:cond delay="0"/>
                                          </p:stCondLst>
                                        </p:cTn>
                                        <p:tgtEl>
                                          <p:spTgt spid="1057"/>
                                        </p:tgtEl>
                                        <p:attrNameLst>
                                          <p:attrName>style.visibility</p:attrName>
                                        </p:attrNameLst>
                                      </p:cBhvr>
                                      <p:to>
                                        <p:strVal val="visible"/>
                                      </p:to>
                                    </p:set>
                                    <p:animEffect transition="in" filter="fade">
                                      <p:cBhvr>
                                        <p:cTn id="111" dur="1000"/>
                                        <p:tgtEl>
                                          <p:spTgt spid="1057"/>
                                        </p:tgtEl>
                                      </p:cBhvr>
                                    </p:animEffect>
                                  </p:childTnLst>
                                </p:cTn>
                              </p:par>
                            </p:childTnLst>
                          </p:cTn>
                        </p:par>
                        <p:par>
                          <p:cTn id="112" fill="hold">
                            <p:stCondLst>
                              <p:cond delay="27000"/>
                            </p:stCondLst>
                            <p:childTnLst>
                              <p:par>
                                <p:cTn id="113" presetID="10" presetClass="entr" presetSubtype="0" fill="hold"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childTnLst>
                                </p:cTn>
                              </p:par>
                            </p:childTnLst>
                          </p:cTn>
                        </p:par>
                        <p:par>
                          <p:cTn id="116" fill="hold">
                            <p:stCondLst>
                              <p:cond delay="28000"/>
                            </p:stCondLst>
                            <p:childTnLst>
                              <p:par>
                                <p:cTn id="117" presetID="10" presetClass="entr" presetSubtype="0" fill="hold"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childTnLst>
                                </p:cTn>
                              </p:par>
                            </p:childTnLst>
                          </p:cTn>
                        </p:par>
                        <p:par>
                          <p:cTn id="120" fill="hold">
                            <p:stCondLst>
                              <p:cond delay="29000"/>
                            </p:stCondLst>
                            <p:childTnLst>
                              <p:par>
                                <p:cTn id="121" presetID="10" presetClass="entr" presetSubtype="0" fill="hold"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1000"/>
                                        <p:tgtEl>
                                          <p:spTgt spid="56"/>
                                        </p:tgtEl>
                                      </p:cBhvr>
                                    </p:animEffect>
                                  </p:childTnLst>
                                </p:cTn>
                              </p:par>
                            </p:childTnLst>
                          </p:cTn>
                        </p:par>
                        <p:par>
                          <p:cTn id="124" fill="hold">
                            <p:stCondLst>
                              <p:cond delay="30000"/>
                            </p:stCondLst>
                            <p:childTnLst>
                              <p:par>
                                <p:cTn id="125" presetID="10" presetClass="entr" presetSubtype="0"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childTnLst>
                                </p:cTn>
                              </p:par>
                            </p:childTnLst>
                          </p:cTn>
                        </p:par>
                        <p:par>
                          <p:cTn id="128" fill="hold">
                            <p:stCondLst>
                              <p:cond delay="31000"/>
                            </p:stCondLst>
                            <p:childTnLst>
                              <p:par>
                                <p:cTn id="129" presetID="10" presetClass="entr" presetSubtype="0" fill="hold"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1000"/>
                                        <p:tgtEl>
                                          <p:spTgt spid="39"/>
                                        </p:tgtEl>
                                      </p:cBhvr>
                                    </p:animEffect>
                                  </p:childTnLst>
                                </p:cTn>
                              </p:par>
                            </p:childTnLst>
                          </p:cTn>
                        </p:par>
                        <p:par>
                          <p:cTn id="132" fill="hold">
                            <p:stCondLst>
                              <p:cond delay="32000"/>
                            </p:stCondLst>
                            <p:childTnLst>
                              <p:par>
                                <p:cTn id="133" presetID="10" presetClass="entr" presetSubtype="0" fill="hold" nodeType="after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1000"/>
                                        <p:tgtEl>
                                          <p:spTgt spid="35"/>
                                        </p:tgtEl>
                                      </p:cBhvr>
                                    </p:animEffect>
                                  </p:childTnLst>
                                </p:cTn>
                              </p:par>
                            </p:childTnLst>
                          </p:cTn>
                        </p:par>
                        <p:par>
                          <p:cTn id="136" fill="hold">
                            <p:stCondLst>
                              <p:cond delay="33000"/>
                            </p:stCondLst>
                            <p:childTnLst>
                              <p:par>
                                <p:cTn id="137" presetID="10" presetClass="entr" presetSubtype="0" fill="hold"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1000"/>
                                        <p:tgtEl>
                                          <p:spTgt spid="32"/>
                                        </p:tgtEl>
                                      </p:cBhvr>
                                    </p:animEffect>
                                  </p:childTnLst>
                                </p:cTn>
                              </p:par>
                            </p:childTnLst>
                          </p:cTn>
                        </p:par>
                        <p:par>
                          <p:cTn id="140" fill="hold">
                            <p:stCondLst>
                              <p:cond delay="34000"/>
                            </p:stCondLst>
                            <p:childTnLst>
                              <p:par>
                                <p:cTn id="141" presetID="10" presetClass="entr" presetSubtype="0" fill="hold" grpId="0" nodeType="afterEffect">
                                  <p:stCondLst>
                                    <p:cond delay="0"/>
                                  </p:stCondLst>
                                  <p:childTnLst>
                                    <p:set>
                                      <p:cBhvr>
                                        <p:cTn id="142" dur="1" fill="hold">
                                          <p:stCondLst>
                                            <p:cond delay="0"/>
                                          </p:stCondLst>
                                        </p:cTn>
                                        <p:tgtEl>
                                          <p:spTgt spid="1059"/>
                                        </p:tgtEl>
                                        <p:attrNameLst>
                                          <p:attrName>style.visibility</p:attrName>
                                        </p:attrNameLst>
                                      </p:cBhvr>
                                      <p:to>
                                        <p:strVal val="visible"/>
                                      </p:to>
                                    </p:set>
                                    <p:animEffect transition="in" filter="fade">
                                      <p:cBhvr>
                                        <p:cTn id="143" dur="500"/>
                                        <p:tgtEl>
                                          <p:spTgt spid="1059"/>
                                        </p:tgtEl>
                                      </p:cBhvr>
                                    </p:animEffect>
                                  </p:childTnLst>
                                </p:cTn>
                              </p:par>
                            </p:childTnLst>
                          </p:cTn>
                        </p:par>
                        <p:par>
                          <p:cTn id="144" fill="hold">
                            <p:stCondLst>
                              <p:cond delay="34500"/>
                            </p:stCondLst>
                            <p:childTnLst>
                              <p:par>
                                <p:cTn id="145" presetID="10" presetClass="entr" presetSubtype="0" fill="hold" grpId="0"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fade">
                                      <p:cBhvr>
                                        <p:cTn id="147" dur="500"/>
                                        <p:tgtEl>
                                          <p:spTgt spid="100"/>
                                        </p:tgtEl>
                                      </p:cBhvr>
                                    </p:animEffect>
                                  </p:childTnLst>
                                </p:cTn>
                              </p:par>
                            </p:childTnLst>
                          </p:cTn>
                        </p:par>
                        <p:par>
                          <p:cTn id="148" fill="hold">
                            <p:stCondLst>
                              <p:cond delay="35000"/>
                            </p:stCondLst>
                            <p:childTnLst>
                              <p:par>
                                <p:cTn id="149" presetID="10" presetClass="entr" presetSubtype="0" fill="hold" grpId="0" nodeType="afterEffect">
                                  <p:stCondLst>
                                    <p:cond delay="0"/>
                                  </p:stCondLst>
                                  <p:childTnLst>
                                    <p:set>
                                      <p:cBhvr>
                                        <p:cTn id="150" dur="1" fill="hold">
                                          <p:stCondLst>
                                            <p:cond delay="0"/>
                                          </p:stCondLst>
                                        </p:cTn>
                                        <p:tgtEl>
                                          <p:spTgt spid="101"/>
                                        </p:tgtEl>
                                        <p:attrNameLst>
                                          <p:attrName>style.visibility</p:attrName>
                                        </p:attrNameLst>
                                      </p:cBhvr>
                                      <p:to>
                                        <p:strVal val="visible"/>
                                      </p:to>
                                    </p:set>
                                    <p:animEffect transition="in" filter="fade">
                                      <p:cBhvr>
                                        <p:cTn id="151" dur="500"/>
                                        <p:tgtEl>
                                          <p:spTgt spid="101"/>
                                        </p:tgtEl>
                                      </p:cBhvr>
                                    </p:animEffect>
                                  </p:childTnLst>
                                </p:cTn>
                              </p:par>
                            </p:childTnLst>
                          </p:cTn>
                        </p:par>
                        <p:par>
                          <p:cTn id="152" fill="hold">
                            <p:stCondLst>
                              <p:cond delay="35500"/>
                            </p:stCondLst>
                            <p:childTnLst>
                              <p:par>
                                <p:cTn id="153" presetID="10" presetClass="entr" presetSubtype="0" fill="hold" grpId="0" nodeType="afterEffect">
                                  <p:stCondLst>
                                    <p:cond delay="0"/>
                                  </p:stCondLst>
                                  <p:childTnLst>
                                    <p:set>
                                      <p:cBhvr>
                                        <p:cTn id="154" dur="1" fill="hold">
                                          <p:stCondLst>
                                            <p:cond delay="0"/>
                                          </p:stCondLst>
                                        </p:cTn>
                                        <p:tgtEl>
                                          <p:spTgt spid="103"/>
                                        </p:tgtEl>
                                        <p:attrNameLst>
                                          <p:attrName>style.visibility</p:attrName>
                                        </p:attrNameLst>
                                      </p:cBhvr>
                                      <p:to>
                                        <p:strVal val="visible"/>
                                      </p:to>
                                    </p:set>
                                    <p:animEffect transition="in" filter="fade">
                                      <p:cBhvr>
                                        <p:cTn id="155" dur="500"/>
                                        <p:tgtEl>
                                          <p:spTgt spid="103"/>
                                        </p:tgtEl>
                                      </p:cBhvr>
                                    </p:animEffect>
                                  </p:childTnLst>
                                </p:cTn>
                              </p:par>
                            </p:childTnLst>
                          </p:cTn>
                        </p:par>
                        <p:par>
                          <p:cTn id="156" fill="hold">
                            <p:stCondLst>
                              <p:cond delay="36000"/>
                            </p:stCondLst>
                            <p:childTnLst>
                              <p:par>
                                <p:cTn id="157" presetID="10" presetClass="entr" presetSubtype="0" fill="hold" grpId="0" nodeType="afterEffect">
                                  <p:stCondLst>
                                    <p:cond delay="0"/>
                                  </p:stCondLst>
                                  <p:childTnLst>
                                    <p:set>
                                      <p:cBhvr>
                                        <p:cTn id="158" dur="1" fill="hold">
                                          <p:stCondLst>
                                            <p:cond delay="0"/>
                                          </p:stCondLst>
                                        </p:cTn>
                                        <p:tgtEl>
                                          <p:spTgt spid="106"/>
                                        </p:tgtEl>
                                        <p:attrNameLst>
                                          <p:attrName>style.visibility</p:attrName>
                                        </p:attrNameLst>
                                      </p:cBhvr>
                                      <p:to>
                                        <p:strVal val="visible"/>
                                      </p:to>
                                    </p:set>
                                    <p:animEffect transition="in" filter="fade">
                                      <p:cBhvr>
                                        <p:cTn id="159" dur="500"/>
                                        <p:tgtEl>
                                          <p:spTgt spid="106"/>
                                        </p:tgtEl>
                                      </p:cBhvr>
                                    </p:animEffect>
                                  </p:childTnLst>
                                </p:cTn>
                              </p:par>
                            </p:childTnLst>
                          </p:cTn>
                        </p:par>
                        <p:par>
                          <p:cTn id="160" fill="hold">
                            <p:stCondLst>
                              <p:cond delay="36500"/>
                            </p:stCondLst>
                            <p:childTnLst>
                              <p:par>
                                <p:cTn id="161" presetID="10" presetClass="entr" presetSubtype="0" fill="hold" grpId="0" nodeType="afterEffect">
                                  <p:stCondLst>
                                    <p:cond delay="0"/>
                                  </p:stCondLst>
                                  <p:childTnLst>
                                    <p:set>
                                      <p:cBhvr>
                                        <p:cTn id="162" dur="1" fill="hold">
                                          <p:stCondLst>
                                            <p:cond delay="0"/>
                                          </p:stCondLst>
                                        </p:cTn>
                                        <p:tgtEl>
                                          <p:spTgt spid="105"/>
                                        </p:tgtEl>
                                        <p:attrNameLst>
                                          <p:attrName>style.visibility</p:attrName>
                                        </p:attrNameLst>
                                      </p:cBhvr>
                                      <p:to>
                                        <p:strVal val="visible"/>
                                      </p:to>
                                    </p:set>
                                    <p:animEffect transition="in" filter="fade">
                                      <p:cBhvr>
                                        <p:cTn id="163" dur="500"/>
                                        <p:tgtEl>
                                          <p:spTgt spid="105"/>
                                        </p:tgtEl>
                                      </p:cBhvr>
                                    </p:animEffect>
                                  </p:childTnLst>
                                </p:cTn>
                              </p:par>
                            </p:childTnLst>
                          </p:cTn>
                        </p:par>
                        <p:par>
                          <p:cTn id="164" fill="hold">
                            <p:stCondLst>
                              <p:cond delay="37000"/>
                            </p:stCondLst>
                            <p:childTnLst>
                              <p:par>
                                <p:cTn id="165" presetID="10" presetClass="entr" presetSubtype="0" fill="hold" grpId="0"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500"/>
                                        <p:tgtEl>
                                          <p:spTgt spid="76"/>
                                        </p:tgtEl>
                                      </p:cBhvr>
                                    </p:animEffect>
                                  </p:childTnLst>
                                </p:cTn>
                              </p:par>
                            </p:childTnLst>
                          </p:cTn>
                        </p:par>
                        <p:par>
                          <p:cTn id="168" fill="hold">
                            <p:stCondLst>
                              <p:cond delay="37500"/>
                            </p:stCondLst>
                            <p:childTnLst>
                              <p:par>
                                <p:cTn id="169" presetID="10" presetClass="entr" presetSubtype="0" fill="hold" grpId="0" nodeType="afterEffect">
                                  <p:stCondLst>
                                    <p:cond delay="0"/>
                                  </p:stCondLst>
                                  <p:childTnLst>
                                    <p:set>
                                      <p:cBhvr>
                                        <p:cTn id="170" dur="1" fill="hold">
                                          <p:stCondLst>
                                            <p:cond delay="0"/>
                                          </p:stCondLst>
                                        </p:cTn>
                                        <p:tgtEl>
                                          <p:spTgt spid="1071"/>
                                        </p:tgtEl>
                                        <p:attrNameLst>
                                          <p:attrName>style.visibility</p:attrName>
                                        </p:attrNameLst>
                                      </p:cBhvr>
                                      <p:to>
                                        <p:strVal val="visible"/>
                                      </p:to>
                                    </p:set>
                                    <p:animEffect transition="in" filter="fade">
                                      <p:cBhvr>
                                        <p:cTn id="171" dur="500"/>
                                        <p:tgtEl>
                                          <p:spTgt spid="1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9" grpId="0" animBg="1"/>
      <p:bldP spid="1025" grpId="0" animBg="1"/>
      <p:bldP spid="43" grpId="0" animBg="1"/>
      <p:bldP spid="44" grpId="0" animBg="1"/>
      <p:bldP spid="45" grpId="0" animBg="1"/>
      <p:bldP spid="46" grpId="0" animBg="1"/>
      <p:bldP spid="48" grpId="0" animBg="1"/>
      <p:bldP spid="49" grpId="0" animBg="1"/>
      <p:bldP spid="1059" grpId="0" animBg="1"/>
      <p:bldP spid="100" grpId="0" animBg="1"/>
      <p:bldP spid="101" grpId="0" animBg="1"/>
      <p:bldP spid="103" grpId="0" animBg="1"/>
      <p:bldP spid="105" grpId="0" animBg="1"/>
      <p:bldP spid="106" grpId="0" animBg="1"/>
      <p:bldP spid="1071" grpId="0"/>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Равнобедренный треугольник 72"/>
          <p:cNvSpPr/>
          <p:nvPr/>
        </p:nvSpPr>
        <p:spPr>
          <a:xfrm rot="3250097">
            <a:off x="2565428" y="-264664"/>
            <a:ext cx="2689200" cy="2376000"/>
          </a:xfrm>
          <a:prstGeom prst="triangle">
            <a:avLst/>
          </a:prstGeom>
          <a:solidFill>
            <a:srgbClr val="FFFF00"/>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Равнобедренный треугольник 56"/>
          <p:cNvSpPr/>
          <p:nvPr/>
        </p:nvSpPr>
        <p:spPr>
          <a:xfrm rot="3250097">
            <a:off x="1495020" y="1931858"/>
            <a:ext cx="894606" cy="792088"/>
          </a:xfrm>
          <a:prstGeom prst="triangle">
            <a:avLst/>
          </a:prstGeom>
          <a:solidFill>
            <a:srgbClr val="FF0000"/>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cxnSp>
        <p:nvCxnSpPr>
          <p:cNvPr id="4" name="Прямая соединительная линия 3"/>
          <p:cNvCxnSpPr/>
          <p:nvPr/>
        </p:nvCxnSpPr>
        <p:spPr>
          <a:xfrm>
            <a:off x="3923928" y="3140968"/>
            <a:ext cx="0" cy="3168352"/>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ый треугольник 5"/>
          <p:cNvSpPr/>
          <p:nvPr/>
        </p:nvSpPr>
        <p:spPr>
          <a:xfrm rot="1383729">
            <a:off x="1475656" y="3933056"/>
            <a:ext cx="1368152" cy="1872208"/>
          </a:xfrm>
          <a:prstGeom prst="rtTriangle">
            <a:avLst/>
          </a:prstGeom>
          <a:solidFill>
            <a:srgbClr val="00B0F0"/>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stCxn id="6" idx="4"/>
          </p:cNvCxnSpPr>
          <p:nvPr/>
        </p:nvCxnSpPr>
        <p:spPr>
          <a:xfrm>
            <a:off x="2422438" y="5998424"/>
            <a:ext cx="3002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6" idx="0"/>
          </p:cNvCxnSpPr>
          <p:nvPr/>
        </p:nvCxnSpPr>
        <p:spPr>
          <a:xfrm>
            <a:off x="1897026" y="3739896"/>
            <a:ext cx="40538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2857330" y="3647563"/>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4644008" y="3645024"/>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2843808" y="533256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4572000" y="537321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2915816" y="533256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4644008" y="537321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2915816" y="5908630"/>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2987824" y="5908630"/>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3059832" y="5908630"/>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V="1">
            <a:off x="4283968" y="5908630"/>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V="1">
            <a:off x="4355976" y="5908630"/>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4427984" y="5908630"/>
            <a:ext cx="0"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47" name="Овал 46"/>
          <p:cNvSpPr/>
          <p:nvPr/>
        </p:nvSpPr>
        <p:spPr>
          <a:xfrm>
            <a:off x="5886346" y="3721690"/>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Овал 47"/>
          <p:cNvSpPr/>
          <p:nvPr/>
        </p:nvSpPr>
        <p:spPr>
          <a:xfrm>
            <a:off x="6576228" y="537321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Овал 48"/>
          <p:cNvSpPr/>
          <p:nvPr/>
        </p:nvSpPr>
        <p:spPr>
          <a:xfrm>
            <a:off x="5371418" y="594442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2" name="Прямая соединительная линия 31"/>
          <p:cNvCxnSpPr/>
          <p:nvPr/>
        </p:nvCxnSpPr>
        <p:spPr>
          <a:xfrm>
            <a:off x="5950830" y="3737357"/>
            <a:ext cx="733398"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48" idx="6"/>
          </p:cNvCxnSpPr>
          <p:nvPr/>
        </p:nvCxnSpPr>
        <p:spPr>
          <a:xfrm flipH="1">
            <a:off x="5425418" y="5427216"/>
            <a:ext cx="1258810" cy="571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47" idx="0"/>
            <a:endCxn id="49" idx="0"/>
          </p:cNvCxnSpPr>
          <p:nvPr/>
        </p:nvCxnSpPr>
        <p:spPr>
          <a:xfrm flipH="1">
            <a:off x="5425418" y="3721690"/>
            <a:ext cx="514928" cy="2222734"/>
          </a:xfrm>
          <a:prstGeom prst="line">
            <a:avLst/>
          </a:prstGeom>
        </p:spPr>
        <p:style>
          <a:lnRef idx="1">
            <a:schemeClr val="accent1"/>
          </a:lnRef>
          <a:fillRef idx="0">
            <a:schemeClr val="accent1"/>
          </a:fillRef>
          <a:effectRef idx="0">
            <a:schemeClr val="accent1"/>
          </a:effectRef>
          <a:fontRef idx="minor">
            <a:schemeClr val="tx1"/>
          </a:fontRef>
        </p:style>
      </p:cxnSp>
      <p:sp>
        <p:nvSpPr>
          <p:cNvPr id="56" name="Прямоугольный треугольник 55"/>
          <p:cNvSpPr/>
          <p:nvPr/>
        </p:nvSpPr>
        <p:spPr>
          <a:xfrm rot="9562611">
            <a:off x="4998806" y="3957884"/>
            <a:ext cx="1368152" cy="1872208"/>
          </a:xfrm>
          <a:prstGeom prst="rtTriangle">
            <a:avLst/>
          </a:prstGeom>
          <a:solidFill>
            <a:srgbClr val="92D050"/>
          </a:solidFill>
          <a:effectLst>
            <a:glow rad="127000">
              <a:schemeClr val="accent1">
                <a:alpha val="0"/>
              </a:schemeClr>
            </a:glow>
          </a:effectLst>
          <a:scene3d>
            <a:camera prst="orthographicFront">
              <a:rot lat="579356" lon="10200000" rev="1094322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Овал 57"/>
          <p:cNvSpPr/>
          <p:nvPr/>
        </p:nvSpPr>
        <p:spPr>
          <a:xfrm>
            <a:off x="1843026" y="3709235"/>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Овал 58"/>
          <p:cNvSpPr/>
          <p:nvPr/>
        </p:nvSpPr>
        <p:spPr>
          <a:xfrm>
            <a:off x="1109627" y="5355605"/>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0" name="Овал 59"/>
          <p:cNvSpPr/>
          <p:nvPr/>
        </p:nvSpPr>
        <p:spPr>
          <a:xfrm>
            <a:off x="2310004" y="594442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Прямоугольник 54"/>
          <p:cNvSpPr/>
          <p:nvPr/>
        </p:nvSpPr>
        <p:spPr>
          <a:xfrm>
            <a:off x="1736565" y="3246179"/>
            <a:ext cx="320922" cy="369332"/>
          </a:xfrm>
          <a:prstGeom prst="rect">
            <a:avLst/>
          </a:prstGeom>
        </p:spPr>
        <p:txBody>
          <a:bodyPr wrap="none">
            <a:spAutoFit/>
          </a:bodyPr>
          <a:lstStyle/>
          <a:p>
            <a:r>
              <a:rPr lang="en-US" dirty="0"/>
              <a:t>A</a:t>
            </a:r>
            <a:endParaRPr lang="ru-RU" dirty="0"/>
          </a:p>
        </p:txBody>
      </p:sp>
      <p:sp>
        <p:nvSpPr>
          <p:cNvPr id="64" name="Прямоугольник 63"/>
          <p:cNvSpPr/>
          <p:nvPr/>
        </p:nvSpPr>
        <p:spPr>
          <a:xfrm>
            <a:off x="6703145" y="5188550"/>
            <a:ext cx="436338" cy="369332"/>
          </a:xfrm>
          <a:prstGeom prst="rect">
            <a:avLst/>
          </a:prstGeom>
        </p:spPr>
        <p:txBody>
          <a:bodyPr wrap="none">
            <a:spAutoFit/>
          </a:bodyPr>
          <a:lstStyle/>
          <a:p>
            <a:r>
              <a:rPr lang="en-US" dirty="0" smtClean="0"/>
              <a:t>B1</a:t>
            </a:r>
            <a:endParaRPr lang="ru-RU" dirty="0"/>
          </a:p>
        </p:txBody>
      </p:sp>
      <p:sp>
        <p:nvSpPr>
          <p:cNvPr id="66" name="Прямоугольник 65"/>
          <p:cNvSpPr/>
          <p:nvPr/>
        </p:nvSpPr>
        <p:spPr>
          <a:xfrm>
            <a:off x="5808820" y="3352358"/>
            <a:ext cx="442750" cy="369332"/>
          </a:xfrm>
          <a:prstGeom prst="rect">
            <a:avLst/>
          </a:prstGeom>
        </p:spPr>
        <p:txBody>
          <a:bodyPr wrap="none">
            <a:spAutoFit/>
          </a:bodyPr>
          <a:lstStyle/>
          <a:p>
            <a:r>
              <a:rPr lang="en-US" dirty="0" smtClean="0"/>
              <a:t>A1</a:t>
            </a:r>
            <a:endParaRPr lang="ru-RU" dirty="0"/>
          </a:p>
        </p:txBody>
      </p:sp>
      <p:sp>
        <p:nvSpPr>
          <p:cNvPr id="67" name="Прямоугольник 66"/>
          <p:cNvSpPr/>
          <p:nvPr/>
        </p:nvSpPr>
        <p:spPr>
          <a:xfrm>
            <a:off x="803298" y="4963234"/>
            <a:ext cx="314510" cy="369332"/>
          </a:xfrm>
          <a:prstGeom prst="rect">
            <a:avLst/>
          </a:prstGeom>
        </p:spPr>
        <p:txBody>
          <a:bodyPr wrap="none">
            <a:spAutoFit/>
          </a:bodyPr>
          <a:lstStyle/>
          <a:p>
            <a:r>
              <a:rPr lang="en-US" dirty="0" smtClean="0"/>
              <a:t>B</a:t>
            </a:r>
            <a:endParaRPr lang="ru-RU" dirty="0"/>
          </a:p>
        </p:txBody>
      </p:sp>
      <p:sp>
        <p:nvSpPr>
          <p:cNvPr id="68" name="Прямоугольник 67"/>
          <p:cNvSpPr/>
          <p:nvPr/>
        </p:nvSpPr>
        <p:spPr>
          <a:xfrm>
            <a:off x="2202742" y="6124654"/>
            <a:ext cx="322524" cy="369332"/>
          </a:xfrm>
          <a:prstGeom prst="rect">
            <a:avLst/>
          </a:prstGeom>
        </p:spPr>
        <p:txBody>
          <a:bodyPr wrap="none">
            <a:spAutoFit/>
          </a:bodyPr>
          <a:lstStyle/>
          <a:p>
            <a:r>
              <a:rPr lang="en-US" dirty="0" smtClean="0"/>
              <a:t>C</a:t>
            </a:r>
            <a:endParaRPr lang="ru-RU" dirty="0"/>
          </a:p>
        </p:txBody>
      </p:sp>
      <p:sp>
        <p:nvSpPr>
          <p:cNvPr id="69" name="Прямоугольник 68"/>
          <p:cNvSpPr/>
          <p:nvPr/>
        </p:nvSpPr>
        <p:spPr>
          <a:xfrm>
            <a:off x="5441994" y="6091761"/>
            <a:ext cx="444352" cy="369332"/>
          </a:xfrm>
          <a:prstGeom prst="rect">
            <a:avLst/>
          </a:prstGeom>
        </p:spPr>
        <p:txBody>
          <a:bodyPr wrap="none">
            <a:spAutoFit/>
          </a:bodyPr>
          <a:lstStyle/>
          <a:p>
            <a:r>
              <a:rPr lang="en-US" dirty="0" smtClean="0"/>
              <a:t>C1</a:t>
            </a:r>
            <a:endParaRPr lang="ru-RU" dirty="0"/>
          </a:p>
        </p:txBody>
      </p:sp>
      <p:sp>
        <p:nvSpPr>
          <p:cNvPr id="74" name="Овал 73"/>
          <p:cNvSpPr/>
          <p:nvPr/>
        </p:nvSpPr>
        <p:spPr>
          <a:xfrm>
            <a:off x="852553" y="301574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62" name="Прямая соединительная линия 61"/>
          <p:cNvCxnSpPr>
            <a:stCxn id="74" idx="7"/>
          </p:cNvCxnSpPr>
          <p:nvPr/>
        </p:nvCxnSpPr>
        <p:spPr>
          <a:xfrm flipV="1">
            <a:off x="944737" y="116632"/>
            <a:ext cx="1365267" cy="29149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a:stCxn id="74" idx="7"/>
          </p:cNvCxnSpPr>
          <p:nvPr/>
        </p:nvCxnSpPr>
        <p:spPr>
          <a:xfrm flipV="1">
            <a:off x="944737" y="116632"/>
            <a:ext cx="4084317" cy="29149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a:stCxn id="74" idx="7"/>
          </p:cNvCxnSpPr>
          <p:nvPr/>
        </p:nvCxnSpPr>
        <p:spPr>
          <a:xfrm flipV="1">
            <a:off x="944737" y="2564904"/>
            <a:ext cx="4131319" cy="46665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9" name="Овал 98"/>
          <p:cNvSpPr/>
          <p:nvPr/>
        </p:nvSpPr>
        <p:spPr>
          <a:xfrm>
            <a:off x="1265353" y="213285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0" name="Овал 99"/>
          <p:cNvSpPr/>
          <p:nvPr/>
        </p:nvSpPr>
        <p:spPr>
          <a:xfrm>
            <a:off x="2171859" y="2068948"/>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1" name="Овал 100"/>
          <p:cNvSpPr/>
          <p:nvPr/>
        </p:nvSpPr>
        <p:spPr>
          <a:xfrm>
            <a:off x="1820953" y="286839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 name="Овал 101"/>
          <p:cNvSpPr/>
          <p:nvPr/>
        </p:nvSpPr>
        <p:spPr>
          <a:xfrm>
            <a:off x="3635896" y="2654920"/>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3" name="Овал 102"/>
          <p:cNvSpPr/>
          <p:nvPr/>
        </p:nvSpPr>
        <p:spPr>
          <a:xfrm>
            <a:off x="2071124" y="444888"/>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4" name="Овал 103"/>
          <p:cNvSpPr/>
          <p:nvPr/>
        </p:nvSpPr>
        <p:spPr>
          <a:xfrm>
            <a:off x="4842093" y="174480"/>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5" name="Прямоугольник 94"/>
          <p:cNvSpPr/>
          <p:nvPr/>
        </p:nvSpPr>
        <p:spPr>
          <a:xfrm>
            <a:off x="967513" y="1709424"/>
            <a:ext cx="320922" cy="369332"/>
          </a:xfrm>
          <a:prstGeom prst="rect">
            <a:avLst/>
          </a:prstGeom>
        </p:spPr>
        <p:txBody>
          <a:bodyPr wrap="none">
            <a:spAutoFit/>
          </a:bodyPr>
          <a:lstStyle/>
          <a:p>
            <a:r>
              <a:rPr lang="en-US" dirty="0"/>
              <a:t>A</a:t>
            </a:r>
            <a:endParaRPr lang="ru-RU" dirty="0"/>
          </a:p>
        </p:txBody>
      </p:sp>
      <p:sp>
        <p:nvSpPr>
          <p:cNvPr id="106" name="Прямоугольник 105"/>
          <p:cNvSpPr/>
          <p:nvPr/>
        </p:nvSpPr>
        <p:spPr>
          <a:xfrm>
            <a:off x="1682565" y="164896"/>
            <a:ext cx="442750" cy="369332"/>
          </a:xfrm>
          <a:prstGeom prst="rect">
            <a:avLst/>
          </a:prstGeom>
        </p:spPr>
        <p:txBody>
          <a:bodyPr wrap="none">
            <a:spAutoFit/>
          </a:bodyPr>
          <a:lstStyle/>
          <a:p>
            <a:r>
              <a:rPr lang="en-US" dirty="0" smtClean="0"/>
              <a:t>A1</a:t>
            </a:r>
            <a:endParaRPr lang="ru-RU" dirty="0"/>
          </a:p>
        </p:txBody>
      </p:sp>
      <p:sp>
        <p:nvSpPr>
          <p:cNvPr id="96" name="Прямоугольник 95"/>
          <p:cNvSpPr/>
          <p:nvPr/>
        </p:nvSpPr>
        <p:spPr>
          <a:xfrm>
            <a:off x="2042101" y="1699616"/>
            <a:ext cx="314510" cy="369332"/>
          </a:xfrm>
          <a:prstGeom prst="rect">
            <a:avLst/>
          </a:prstGeom>
        </p:spPr>
        <p:txBody>
          <a:bodyPr wrap="none">
            <a:spAutoFit/>
          </a:bodyPr>
          <a:lstStyle/>
          <a:p>
            <a:r>
              <a:rPr lang="en-US" dirty="0"/>
              <a:t>B</a:t>
            </a:r>
            <a:endParaRPr lang="ru-RU" dirty="0"/>
          </a:p>
        </p:txBody>
      </p:sp>
      <p:sp>
        <p:nvSpPr>
          <p:cNvPr id="108" name="Прямоугольник 107"/>
          <p:cNvSpPr/>
          <p:nvPr/>
        </p:nvSpPr>
        <p:spPr>
          <a:xfrm>
            <a:off x="4950093" y="314222"/>
            <a:ext cx="436338" cy="369332"/>
          </a:xfrm>
          <a:prstGeom prst="rect">
            <a:avLst/>
          </a:prstGeom>
        </p:spPr>
        <p:txBody>
          <a:bodyPr wrap="none">
            <a:spAutoFit/>
          </a:bodyPr>
          <a:lstStyle/>
          <a:p>
            <a:r>
              <a:rPr lang="en-US" dirty="0" smtClean="0"/>
              <a:t>B1</a:t>
            </a:r>
            <a:endParaRPr lang="ru-RU" dirty="0"/>
          </a:p>
        </p:txBody>
      </p:sp>
      <p:sp>
        <p:nvSpPr>
          <p:cNvPr id="97" name="Прямоугольник 96"/>
          <p:cNvSpPr/>
          <p:nvPr/>
        </p:nvSpPr>
        <p:spPr>
          <a:xfrm>
            <a:off x="1880839" y="2922396"/>
            <a:ext cx="322524" cy="369332"/>
          </a:xfrm>
          <a:prstGeom prst="rect">
            <a:avLst/>
          </a:prstGeom>
        </p:spPr>
        <p:txBody>
          <a:bodyPr wrap="none">
            <a:spAutoFit/>
          </a:bodyPr>
          <a:lstStyle/>
          <a:p>
            <a:r>
              <a:rPr lang="en-US" dirty="0"/>
              <a:t>C</a:t>
            </a:r>
            <a:endParaRPr lang="ru-RU" dirty="0"/>
          </a:p>
        </p:txBody>
      </p:sp>
      <p:sp>
        <p:nvSpPr>
          <p:cNvPr id="98" name="Прямоугольник 97"/>
          <p:cNvSpPr/>
          <p:nvPr/>
        </p:nvSpPr>
        <p:spPr>
          <a:xfrm>
            <a:off x="3689896" y="2737730"/>
            <a:ext cx="444352" cy="369332"/>
          </a:xfrm>
          <a:prstGeom prst="rect">
            <a:avLst/>
          </a:prstGeom>
        </p:spPr>
        <p:txBody>
          <a:bodyPr wrap="none">
            <a:spAutoFit/>
          </a:bodyPr>
          <a:lstStyle/>
          <a:p>
            <a:r>
              <a:rPr lang="en-US" dirty="0" smtClean="0"/>
              <a:t>C1</a:t>
            </a:r>
            <a:endParaRPr lang="ru-RU" dirty="0"/>
          </a:p>
        </p:txBody>
      </p:sp>
      <p:sp>
        <p:nvSpPr>
          <p:cNvPr id="105" name="Прямоугольник 104"/>
          <p:cNvSpPr/>
          <p:nvPr/>
        </p:nvSpPr>
        <p:spPr>
          <a:xfrm>
            <a:off x="463140" y="2956302"/>
            <a:ext cx="340158" cy="369332"/>
          </a:xfrm>
          <a:prstGeom prst="rect">
            <a:avLst/>
          </a:prstGeom>
        </p:spPr>
        <p:txBody>
          <a:bodyPr wrap="none">
            <a:spAutoFit/>
          </a:bodyPr>
          <a:lstStyle/>
          <a:p>
            <a:r>
              <a:rPr lang="en-US" dirty="0"/>
              <a:t>O</a:t>
            </a:r>
            <a:endParaRPr lang="ru-RU" dirty="0"/>
          </a:p>
        </p:txBody>
      </p:sp>
      <p:sp>
        <p:nvSpPr>
          <p:cNvPr id="2" name="Овал 1"/>
          <p:cNvSpPr/>
          <p:nvPr/>
        </p:nvSpPr>
        <p:spPr>
          <a:xfrm>
            <a:off x="5075272" y="116632"/>
            <a:ext cx="2953112" cy="2953112"/>
          </a:xfrm>
          <a:prstGeom prst="ellipse">
            <a:avLst/>
          </a:prstGeom>
          <a:solidFill>
            <a:schemeClr val="bg1"/>
          </a:solidFill>
          <a:ln>
            <a:solidFill>
              <a:srgbClr val="92D050"/>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 name="Прямая соединительная линия 4"/>
          <p:cNvCxnSpPr>
            <a:stCxn id="2" idx="2"/>
            <a:endCxn id="2" idx="0"/>
          </p:cNvCxnSpPr>
          <p:nvPr/>
        </p:nvCxnSpPr>
        <p:spPr>
          <a:xfrm flipV="1">
            <a:off x="5075272" y="116632"/>
            <a:ext cx="1476556" cy="147655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2" idx="0"/>
            <a:endCxn id="2" idx="6"/>
          </p:cNvCxnSpPr>
          <p:nvPr/>
        </p:nvCxnSpPr>
        <p:spPr>
          <a:xfrm>
            <a:off x="6551828" y="116632"/>
            <a:ext cx="1476556" cy="147655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2" idx="6"/>
            <a:endCxn id="2" idx="4"/>
          </p:cNvCxnSpPr>
          <p:nvPr/>
        </p:nvCxnSpPr>
        <p:spPr>
          <a:xfrm flipH="1">
            <a:off x="6551828" y="1593188"/>
            <a:ext cx="1476556" cy="147655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2" idx="4"/>
            <a:endCxn id="2" idx="2"/>
          </p:cNvCxnSpPr>
          <p:nvPr/>
        </p:nvCxnSpPr>
        <p:spPr>
          <a:xfrm flipH="1" flipV="1">
            <a:off x="5075272" y="1593188"/>
            <a:ext cx="1476556" cy="147655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2" idx="2"/>
            <a:endCxn id="2" idx="6"/>
          </p:cNvCxnSpPr>
          <p:nvPr/>
        </p:nvCxnSpPr>
        <p:spPr>
          <a:xfrm>
            <a:off x="5075272" y="1593188"/>
            <a:ext cx="2953112"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2" idx="0"/>
            <a:endCxn id="2" idx="4"/>
          </p:cNvCxnSpPr>
          <p:nvPr/>
        </p:nvCxnSpPr>
        <p:spPr>
          <a:xfrm>
            <a:off x="6551828" y="116632"/>
            <a:ext cx="0" cy="295311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2" idx="0"/>
          </p:cNvCxnSpPr>
          <p:nvPr/>
        </p:nvCxnSpPr>
        <p:spPr>
          <a:xfrm flipH="1">
            <a:off x="6104488" y="116632"/>
            <a:ext cx="447340" cy="106302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2" idx="0"/>
          </p:cNvCxnSpPr>
          <p:nvPr/>
        </p:nvCxnSpPr>
        <p:spPr>
          <a:xfrm>
            <a:off x="6551828" y="116632"/>
            <a:ext cx="441494" cy="104393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stCxn id="2" idx="4"/>
          </p:cNvCxnSpPr>
          <p:nvPr/>
        </p:nvCxnSpPr>
        <p:spPr>
          <a:xfrm flipH="1" flipV="1">
            <a:off x="6104489" y="2032340"/>
            <a:ext cx="447339" cy="103740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2" idx="4"/>
          </p:cNvCxnSpPr>
          <p:nvPr/>
        </p:nvCxnSpPr>
        <p:spPr>
          <a:xfrm flipV="1">
            <a:off x="6551828" y="2032340"/>
            <a:ext cx="441494" cy="103740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a:endCxn id="2" idx="6"/>
          </p:cNvCxnSpPr>
          <p:nvPr/>
        </p:nvCxnSpPr>
        <p:spPr>
          <a:xfrm>
            <a:off x="6993322" y="1160569"/>
            <a:ext cx="1035062" cy="43261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a:endCxn id="2" idx="2"/>
          </p:cNvCxnSpPr>
          <p:nvPr/>
        </p:nvCxnSpPr>
        <p:spPr>
          <a:xfrm flipH="1">
            <a:off x="5075272" y="1179661"/>
            <a:ext cx="1029216" cy="41352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a:endCxn id="2" idx="2"/>
          </p:cNvCxnSpPr>
          <p:nvPr/>
        </p:nvCxnSpPr>
        <p:spPr>
          <a:xfrm flipH="1" flipV="1">
            <a:off x="5075272" y="1593188"/>
            <a:ext cx="1029217" cy="43915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a:endCxn id="2" idx="6"/>
          </p:cNvCxnSpPr>
          <p:nvPr/>
        </p:nvCxnSpPr>
        <p:spPr>
          <a:xfrm flipV="1">
            <a:off x="6993322" y="1593188"/>
            <a:ext cx="1035062" cy="4391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163628" y="5445224"/>
            <a:ext cx="552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6104489" y="1160569"/>
            <a:ext cx="888833" cy="871771"/>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6104488" y="1160569"/>
            <a:ext cx="888834" cy="90837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Полилиния 76"/>
          <p:cNvSpPr/>
          <p:nvPr/>
        </p:nvSpPr>
        <p:spPr>
          <a:xfrm rot="16200000">
            <a:off x="3743912" y="3537009"/>
            <a:ext cx="216000" cy="144000"/>
          </a:xfrm>
          <a:custGeom>
            <a:avLst/>
            <a:gdLst>
              <a:gd name="connsiteX0" fmla="*/ 228600 w 228600"/>
              <a:gd name="connsiteY0" fmla="*/ 259080 h 259080"/>
              <a:gd name="connsiteX1" fmla="*/ 228600 w 228600"/>
              <a:gd name="connsiteY1" fmla="*/ 0 h 259080"/>
              <a:gd name="connsiteX2" fmla="*/ 0 w 228600"/>
              <a:gd name="connsiteY2" fmla="*/ 15240 h 259080"/>
            </a:gdLst>
            <a:ahLst/>
            <a:cxnLst>
              <a:cxn ang="0">
                <a:pos x="connsiteX0" y="connsiteY0"/>
              </a:cxn>
              <a:cxn ang="0">
                <a:pos x="connsiteX1" y="connsiteY1"/>
              </a:cxn>
              <a:cxn ang="0">
                <a:pos x="connsiteX2" y="connsiteY2"/>
              </a:cxn>
            </a:cxnLst>
            <a:rect l="l" t="t" r="r" b="b"/>
            <a:pathLst>
              <a:path w="228600" h="259080">
                <a:moveTo>
                  <a:pt x="228600" y="259080"/>
                </a:moveTo>
                <a:lnTo>
                  <a:pt x="228600" y="0"/>
                </a:lnTo>
                <a:lnTo>
                  <a:pt x="0" y="15240"/>
                </a:lnTo>
              </a:path>
            </a:pathLst>
          </a:custGeom>
          <a:noFill/>
          <a:ln w="6350"/>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Полилиния 79"/>
          <p:cNvSpPr/>
          <p:nvPr/>
        </p:nvSpPr>
        <p:spPr>
          <a:xfrm rot="16200000">
            <a:off x="3744320" y="5260564"/>
            <a:ext cx="216000" cy="144000"/>
          </a:xfrm>
          <a:custGeom>
            <a:avLst/>
            <a:gdLst>
              <a:gd name="connsiteX0" fmla="*/ 228600 w 228600"/>
              <a:gd name="connsiteY0" fmla="*/ 259080 h 259080"/>
              <a:gd name="connsiteX1" fmla="*/ 228600 w 228600"/>
              <a:gd name="connsiteY1" fmla="*/ 0 h 259080"/>
              <a:gd name="connsiteX2" fmla="*/ 0 w 228600"/>
              <a:gd name="connsiteY2" fmla="*/ 15240 h 259080"/>
            </a:gdLst>
            <a:ahLst/>
            <a:cxnLst>
              <a:cxn ang="0">
                <a:pos x="connsiteX0" y="connsiteY0"/>
              </a:cxn>
              <a:cxn ang="0">
                <a:pos x="connsiteX1" y="connsiteY1"/>
              </a:cxn>
              <a:cxn ang="0">
                <a:pos x="connsiteX2" y="connsiteY2"/>
              </a:cxn>
            </a:cxnLst>
            <a:rect l="l" t="t" r="r" b="b"/>
            <a:pathLst>
              <a:path w="228600" h="259080">
                <a:moveTo>
                  <a:pt x="228600" y="259080"/>
                </a:moveTo>
                <a:lnTo>
                  <a:pt x="228600" y="0"/>
                </a:lnTo>
                <a:lnTo>
                  <a:pt x="0" y="15240"/>
                </a:lnTo>
              </a:path>
            </a:pathLst>
          </a:custGeom>
          <a:noFill/>
          <a:ln w="6350"/>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1" name="Полилиния 80"/>
          <p:cNvSpPr/>
          <p:nvPr/>
        </p:nvSpPr>
        <p:spPr>
          <a:xfrm rot="16200000">
            <a:off x="3744320" y="5818424"/>
            <a:ext cx="216000" cy="144000"/>
          </a:xfrm>
          <a:custGeom>
            <a:avLst/>
            <a:gdLst>
              <a:gd name="connsiteX0" fmla="*/ 228600 w 228600"/>
              <a:gd name="connsiteY0" fmla="*/ 259080 h 259080"/>
              <a:gd name="connsiteX1" fmla="*/ 228600 w 228600"/>
              <a:gd name="connsiteY1" fmla="*/ 0 h 259080"/>
              <a:gd name="connsiteX2" fmla="*/ 0 w 228600"/>
              <a:gd name="connsiteY2" fmla="*/ 15240 h 259080"/>
            </a:gdLst>
            <a:ahLst/>
            <a:cxnLst>
              <a:cxn ang="0">
                <a:pos x="connsiteX0" y="connsiteY0"/>
              </a:cxn>
              <a:cxn ang="0">
                <a:pos x="connsiteX1" y="connsiteY1"/>
              </a:cxn>
              <a:cxn ang="0">
                <a:pos x="connsiteX2" y="connsiteY2"/>
              </a:cxn>
            </a:cxnLst>
            <a:rect l="l" t="t" r="r" b="b"/>
            <a:pathLst>
              <a:path w="228600" h="259080">
                <a:moveTo>
                  <a:pt x="228600" y="259080"/>
                </a:moveTo>
                <a:lnTo>
                  <a:pt x="228600" y="0"/>
                </a:lnTo>
                <a:lnTo>
                  <a:pt x="0" y="15240"/>
                </a:lnTo>
              </a:path>
            </a:pathLst>
          </a:custGeom>
          <a:noFill/>
          <a:ln w="6350"/>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0231839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50"/>
                                        <p:tgtEl>
                                          <p:spTgt spid="35"/>
                                        </p:tgtEl>
                                      </p:cBhvr>
                                    </p:animEffect>
                                  </p:childTnLst>
                                </p:cTn>
                              </p:par>
                            </p:childTnLst>
                          </p:cTn>
                        </p:par>
                        <p:par>
                          <p:cTn id="48" fill="hold">
                            <p:stCondLst>
                              <p:cond delay="6250"/>
                            </p:stCondLst>
                            <p:childTnLst>
                              <p:par>
                                <p:cTn id="49" presetID="10" presetClass="entr" presetSubtype="0"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50"/>
                                        <p:tgtEl>
                                          <p:spTgt spid="36"/>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childTnLst>
                                </p:cTn>
                              </p:par>
                            </p:childTnLst>
                          </p:cTn>
                        </p:par>
                        <p:par>
                          <p:cTn id="64" fill="hold">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childTnLst>
                          </p:cTn>
                        </p:par>
                        <p:par>
                          <p:cTn id="68" fill="hold">
                            <p:stCondLst>
                              <p:cond delay="95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50"/>
                                        <p:tgtEl>
                                          <p:spTgt spid="39"/>
                                        </p:tgtEl>
                                      </p:cBhvr>
                                    </p:animEffect>
                                  </p:childTnLst>
                                </p:cTn>
                              </p:par>
                            </p:childTnLst>
                          </p:cTn>
                        </p:par>
                        <p:par>
                          <p:cTn id="72" fill="hold">
                            <p:stCondLst>
                              <p:cond delay="975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50"/>
                                        <p:tgtEl>
                                          <p:spTgt spid="37"/>
                                        </p:tgtEl>
                                      </p:cBhvr>
                                    </p:animEffect>
                                  </p:childTnLst>
                                </p:cTn>
                              </p:par>
                            </p:childTnLst>
                          </p:cTn>
                        </p:par>
                        <p:par>
                          <p:cTn id="76" fill="hold">
                            <p:stCondLst>
                              <p:cond delay="10000"/>
                            </p:stCondLst>
                            <p:childTnLst>
                              <p:par>
                                <p:cTn id="77" presetID="10"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50"/>
                                        <p:tgtEl>
                                          <p:spTgt spid="38"/>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250"/>
                                        <p:tgtEl>
                                          <p:spTgt spid="40"/>
                                        </p:tgtEl>
                                      </p:cBhvr>
                                    </p:animEffect>
                                  </p:childTnLst>
                                </p:cTn>
                              </p:par>
                            </p:childTnLst>
                          </p:cTn>
                        </p:par>
                        <p:par>
                          <p:cTn id="83" fill="hold">
                            <p:stCondLst>
                              <p:cond delay="10250"/>
                            </p:stCondLst>
                            <p:childTnLst>
                              <p:par>
                                <p:cTn id="84" presetID="10"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1000"/>
                                        <p:tgtEl>
                                          <p:spTgt spid="48"/>
                                        </p:tgtEl>
                                      </p:cBhvr>
                                    </p:animEffect>
                                  </p:childTnLst>
                                </p:cTn>
                              </p:par>
                            </p:childTnLst>
                          </p:cTn>
                        </p:par>
                        <p:par>
                          <p:cTn id="87" fill="hold">
                            <p:stCondLst>
                              <p:cond delay="11250"/>
                            </p:stCondLst>
                            <p:childTnLst>
                              <p:par>
                                <p:cTn id="88" presetID="10"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childTnLst>
                                </p:cTn>
                              </p:par>
                            </p:childTnLst>
                          </p:cTn>
                        </p:par>
                        <p:par>
                          <p:cTn id="91" fill="hold">
                            <p:stCondLst>
                              <p:cond delay="11750"/>
                            </p:stCondLst>
                            <p:childTnLst>
                              <p:par>
                                <p:cTn id="92" presetID="10" presetClass="entr" presetSubtype="0" fill="hold"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1000"/>
                                        <p:tgtEl>
                                          <p:spTgt spid="32"/>
                                        </p:tgtEl>
                                      </p:cBhvr>
                                    </p:animEffect>
                                  </p:childTnLst>
                                </p:cTn>
                              </p:par>
                            </p:childTnLst>
                          </p:cTn>
                        </p:par>
                        <p:par>
                          <p:cTn id="95" fill="hold">
                            <p:stCondLst>
                              <p:cond delay="12750"/>
                            </p:stCondLst>
                            <p:childTnLst>
                              <p:par>
                                <p:cTn id="96" presetID="10"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childTnLst>
                                </p:cTn>
                              </p:par>
                            </p:childTnLst>
                          </p:cTn>
                        </p:par>
                        <p:par>
                          <p:cTn id="99" fill="hold">
                            <p:stCondLst>
                              <p:cond delay="13750"/>
                            </p:stCondLst>
                            <p:childTnLst>
                              <p:par>
                                <p:cTn id="100" presetID="10" presetClass="entr" presetSubtype="0"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childTnLst>
                                </p:cTn>
                              </p:par>
                            </p:childTnLst>
                          </p:cTn>
                        </p:par>
                        <p:par>
                          <p:cTn id="103" fill="hold">
                            <p:stCondLst>
                              <p:cond delay="14250"/>
                            </p:stCondLst>
                            <p:childTnLst>
                              <p:par>
                                <p:cTn id="104" presetID="1" presetClass="entr" presetSubtype="0" fill="hold" nodeType="afterEffect">
                                  <p:stCondLst>
                                    <p:cond delay="0"/>
                                  </p:stCondLst>
                                  <p:childTnLst>
                                    <p:set>
                                      <p:cBhvr>
                                        <p:cTn id="105" dur="1" fill="hold">
                                          <p:stCondLst>
                                            <p:cond delay="249"/>
                                          </p:stCondLst>
                                        </p:cTn>
                                        <p:tgtEl>
                                          <p:spTgt spid="41"/>
                                        </p:tgtEl>
                                        <p:attrNameLst>
                                          <p:attrName>style.visibility</p:attrName>
                                        </p:attrNameLst>
                                      </p:cBhvr>
                                      <p:to>
                                        <p:strVal val="visible"/>
                                      </p:to>
                                    </p:set>
                                  </p:childTnLst>
                                </p:cTn>
                              </p:par>
                            </p:childTnLst>
                          </p:cTn>
                        </p:par>
                        <p:par>
                          <p:cTn id="106" fill="hold">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250"/>
                                        <p:tgtEl>
                                          <p:spTgt spid="42"/>
                                        </p:tgtEl>
                                      </p:cBhvr>
                                    </p:animEffect>
                                  </p:childTnLst>
                                </p:cTn>
                              </p:par>
                            </p:childTnLst>
                          </p:cTn>
                        </p:par>
                        <p:par>
                          <p:cTn id="110" fill="hold">
                            <p:stCondLst>
                              <p:cond delay="14750"/>
                            </p:stCondLst>
                            <p:childTnLst>
                              <p:par>
                                <p:cTn id="111" presetID="10"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250"/>
                                        <p:tgtEl>
                                          <p:spTgt spid="43"/>
                                        </p:tgtEl>
                                      </p:cBhvr>
                                    </p:animEffect>
                                  </p:childTnLst>
                                </p:cTn>
                              </p:par>
                            </p:childTnLst>
                          </p:cTn>
                        </p:par>
                        <p:par>
                          <p:cTn id="114" fill="hold">
                            <p:stCondLst>
                              <p:cond delay="15000"/>
                            </p:stCondLst>
                            <p:childTnLst>
                              <p:par>
                                <p:cTn id="115" presetID="10" presetClass="entr" presetSubtype="0" fill="hold"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250"/>
                                        <p:tgtEl>
                                          <p:spTgt spid="44"/>
                                        </p:tgtEl>
                                      </p:cBhvr>
                                    </p:animEffect>
                                  </p:childTnLst>
                                </p:cTn>
                              </p:par>
                            </p:childTnLst>
                          </p:cTn>
                        </p:par>
                        <p:par>
                          <p:cTn id="118" fill="hold">
                            <p:stCondLst>
                              <p:cond delay="15250"/>
                            </p:stCondLst>
                            <p:childTnLst>
                              <p:par>
                                <p:cTn id="119" presetID="10" presetClass="entr" presetSubtype="0"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250"/>
                                        <p:tgtEl>
                                          <p:spTgt spid="45"/>
                                        </p:tgtEl>
                                      </p:cBhvr>
                                    </p:animEffect>
                                  </p:childTnLst>
                                </p:cTn>
                              </p:par>
                            </p:childTnLst>
                          </p:cTn>
                        </p:par>
                        <p:par>
                          <p:cTn id="122" fill="hold">
                            <p:stCondLst>
                              <p:cond delay="15500"/>
                            </p:stCondLst>
                            <p:childTnLst>
                              <p:par>
                                <p:cTn id="123" presetID="10" presetClass="entr" presetSubtype="0" fill="hold"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250"/>
                                        <p:tgtEl>
                                          <p:spTgt spid="46"/>
                                        </p:tgtEl>
                                      </p:cBhvr>
                                    </p:animEffect>
                                  </p:childTnLst>
                                </p:cTn>
                              </p:par>
                            </p:childTnLst>
                          </p:cTn>
                        </p:par>
                        <p:par>
                          <p:cTn id="126" fill="hold">
                            <p:stCondLst>
                              <p:cond delay="15750"/>
                            </p:stCondLst>
                            <p:childTnLst>
                              <p:par>
                                <p:cTn id="127" presetID="10" presetClass="entr" presetSubtype="0"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1000"/>
                                        <p:tgtEl>
                                          <p:spTgt spid="49"/>
                                        </p:tgtEl>
                                      </p:cBhvr>
                                    </p:animEffect>
                                  </p:childTnLst>
                                </p:cTn>
                              </p:par>
                            </p:childTnLst>
                          </p:cTn>
                        </p:par>
                        <p:par>
                          <p:cTn id="130" fill="hold">
                            <p:stCondLst>
                              <p:cond delay="16750"/>
                            </p:stCondLst>
                            <p:childTnLst>
                              <p:par>
                                <p:cTn id="131" presetID="10" presetClass="entr" presetSubtype="0"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500"/>
                                        <p:tgtEl>
                                          <p:spTgt spid="69"/>
                                        </p:tgtEl>
                                      </p:cBhvr>
                                    </p:animEffect>
                                  </p:childTnLst>
                                </p:cTn>
                              </p:par>
                            </p:childTnLst>
                          </p:cTn>
                        </p:par>
                        <p:par>
                          <p:cTn id="134" fill="hold">
                            <p:stCondLst>
                              <p:cond delay="17250"/>
                            </p:stCondLst>
                            <p:childTnLst>
                              <p:par>
                                <p:cTn id="135" presetID="10" presetClass="entr" presetSubtype="0" fill="hold"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childTnLst>
                                </p:cTn>
                              </p:par>
                            </p:childTnLst>
                          </p:cTn>
                        </p:par>
                        <p:par>
                          <p:cTn id="138" fill="hold">
                            <p:stCondLst>
                              <p:cond delay="18250"/>
                            </p:stCondLst>
                            <p:childTnLst>
                              <p:par>
                                <p:cTn id="139" presetID="10" presetClass="entr" presetSubtype="0" fill="hold"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childTnLst>
                                </p:cTn>
                              </p:par>
                            </p:childTnLst>
                          </p:cTn>
                        </p:par>
                        <p:par>
                          <p:cTn id="142" fill="hold">
                            <p:stCondLst>
                              <p:cond delay="19250"/>
                            </p:stCondLst>
                            <p:childTnLst>
                              <p:par>
                                <p:cTn id="143" presetID="10" presetClass="entr" presetSubtype="0" fill="hold" grpId="0" nodeType="after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fade">
                                      <p:cBhvr>
                                        <p:cTn id="145" dur="1000"/>
                                        <p:tgtEl>
                                          <p:spTgt spid="56"/>
                                        </p:tgtEl>
                                      </p:cBhvr>
                                    </p:animEffect>
                                  </p:childTnLst>
                                </p:cTn>
                              </p:par>
                            </p:childTnLst>
                          </p:cTn>
                        </p:par>
                        <p:par>
                          <p:cTn id="146" fill="hold">
                            <p:stCondLst>
                              <p:cond delay="20250"/>
                            </p:stCondLst>
                            <p:childTnLst>
                              <p:par>
                                <p:cTn id="147" presetID="1" presetClass="entr" presetSubtype="0" fill="hold" grpId="0" nodeType="afterEffect">
                                  <p:stCondLst>
                                    <p:cond delay="0"/>
                                  </p:stCondLst>
                                  <p:childTnLst>
                                    <p:set>
                                      <p:cBhvr>
                                        <p:cTn id="148" dur="1" fill="hold">
                                          <p:stCondLst>
                                            <p:cond delay="999"/>
                                          </p:stCondLst>
                                        </p:cTn>
                                        <p:tgtEl>
                                          <p:spTgt spid="74"/>
                                        </p:tgtEl>
                                        <p:attrNameLst>
                                          <p:attrName>style.visibility</p:attrName>
                                        </p:attrNameLst>
                                      </p:cBhvr>
                                      <p:to>
                                        <p:strVal val="visible"/>
                                      </p:to>
                                    </p:set>
                                  </p:childTnLst>
                                </p:cTn>
                              </p:par>
                            </p:childTnLst>
                          </p:cTn>
                        </p:par>
                        <p:par>
                          <p:cTn id="149" fill="hold">
                            <p:stCondLst>
                              <p:cond delay="21250"/>
                            </p:stCondLst>
                            <p:childTnLst>
                              <p:par>
                                <p:cTn id="150" presetID="10" presetClass="entr" presetSubtype="0" fill="hold" grpId="0" nodeType="afterEffect">
                                  <p:stCondLst>
                                    <p:cond delay="0"/>
                                  </p:stCondLst>
                                  <p:childTnLst>
                                    <p:set>
                                      <p:cBhvr>
                                        <p:cTn id="151" dur="1" fill="hold">
                                          <p:stCondLst>
                                            <p:cond delay="0"/>
                                          </p:stCondLst>
                                        </p:cTn>
                                        <p:tgtEl>
                                          <p:spTgt spid="105"/>
                                        </p:tgtEl>
                                        <p:attrNameLst>
                                          <p:attrName>style.visibility</p:attrName>
                                        </p:attrNameLst>
                                      </p:cBhvr>
                                      <p:to>
                                        <p:strVal val="visible"/>
                                      </p:to>
                                    </p:set>
                                    <p:animEffect transition="in" filter="fade">
                                      <p:cBhvr>
                                        <p:cTn id="152" dur="500"/>
                                        <p:tgtEl>
                                          <p:spTgt spid="105"/>
                                        </p:tgtEl>
                                      </p:cBhvr>
                                    </p:animEffect>
                                  </p:childTnLst>
                                </p:cTn>
                              </p:par>
                            </p:childTnLst>
                          </p:cTn>
                        </p:par>
                        <p:par>
                          <p:cTn id="153" fill="hold">
                            <p:stCondLst>
                              <p:cond delay="21750"/>
                            </p:stCondLst>
                            <p:childTnLst>
                              <p:par>
                                <p:cTn id="154" presetID="10" presetClass="entr" presetSubtype="0" fill="hold" grpId="0" nodeType="after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fade">
                                      <p:cBhvr>
                                        <p:cTn id="156" dur="500"/>
                                        <p:tgtEl>
                                          <p:spTgt spid="57"/>
                                        </p:tgtEl>
                                      </p:cBhvr>
                                    </p:animEffect>
                                  </p:childTnLst>
                                </p:cTn>
                              </p:par>
                            </p:childTnLst>
                          </p:cTn>
                        </p:par>
                        <p:par>
                          <p:cTn id="157" fill="hold">
                            <p:stCondLst>
                              <p:cond delay="22250"/>
                            </p:stCondLst>
                            <p:childTnLst>
                              <p:par>
                                <p:cTn id="158" presetID="10" presetClass="entr" presetSubtype="0" fill="hold" grpId="0" nodeType="after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500"/>
                                        <p:tgtEl>
                                          <p:spTgt spid="100"/>
                                        </p:tgtEl>
                                      </p:cBhvr>
                                    </p:animEffect>
                                  </p:childTnLst>
                                </p:cTn>
                              </p:par>
                            </p:childTnLst>
                          </p:cTn>
                        </p:par>
                        <p:par>
                          <p:cTn id="161" fill="hold">
                            <p:stCondLst>
                              <p:cond delay="22750"/>
                            </p:stCondLst>
                            <p:childTnLst>
                              <p:par>
                                <p:cTn id="162" presetID="10" presetClass="entr" presetSubtype="0" fill="hold" grpId="0" nodeType="after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500"/>
                                        <p:tgtEl>
                                          <p:spTgt spid="96"/>
                                        </p:tgtEl>
                                      </p:cBhvr>
                                    </p:animEffect>
                                  </p:childTnLst>
                                </p:cTn>
                              </p:par>
                            </p:childTnLst>
                          </p:cTn>
                        </p:par>
                        <p:par>
                          <p:cTn id="165" fill="hold">
                            <p:stCondLst>
                              <p:cond delay="23250"/>
                            </p:stCondLst>
                            <p:childTnLst>
                              <p:par>
                                <p:cTn id="166" presetID="10" presetClass="entr" presetSubtype="0" fill="hold" grpId="0" nodeType="afterEffect">
                                  <p:stCondLst>
                                    <p:cond delay="0"/>
                                  </p:stCondLst>
                                  <p:childTnLst>
                                    <p:set>
                                      <p:cBhvr>
                                        <p:cTn id="167" dur="1" fill="hold">
                                          <p:stCondLst>
                                            <p:cond delay="0"/>
                                          </p:stCondLst>
                                        </p:cTn>
                                        <p:tgtEl>
                                          <p:spTgt spid="101"/>
                                        </p:tgtEl>
                                        <p:attrNameLst>
                                          <p:attrName>style.visibility</p:attrName>
                                        </p:attrNameLst>
                                      </p:cBhvr>
                                      <p:to>
                                        <p:strVal val="visible"/>
                                      </p:to>
                                    </p:set>
                                    <p:animEffect transition="in" filter="fade">
                                      <p:cBhvr>
                                        <p:cTn id="168" dur="500"/>
                                        <p:tgtEl>
                                          <p:spTgt spid="101"/>
                                        </p:tgtEl>
                                      </p:cBhvr>
                                    </p:animEffect>
                                  </p:childTnLst>
                                </p:cTn>
                              </p:par>
                            </p:childTnLst>
                          </p:cTn>
                        </p:par>
                        <p:par>
                          <p:cTn id="169" fill="hold">
                            <p:stCondLst>
                              <p:cond delay="23750"/>
                            </p:stCondLst>
                            <p:childTnLst>
                              <p:par>
                                <p:cTn id="170" presetID="10" presetClass="entr" presetSubtype="0" fill="hold" grpId="0" nodeType="afterEffect">
                                  <p:stCondLst>
                                    <p:cond delay="0"/>
                                  </p:stCondLst>
                                  <p:childTnLst>
                                    <p:set>
                                      <p:cBhvr>
                                        <p:cTn id="171" dur="1" fill="hold">
                                          <p:stCondLst>
                                            <p:cond delay="0"/>
                                          </p:stCondLst>
                                        </p:cTn>
                                        <p:tgtEl>
                                          <p:spTgt spid="97"/>
                                        </p:tgtEl>
                                        <p:attrNameLst>
                                          <p:attrName>style.visibility</p:attrName>
                                        </p:attrNameLst>
                                      </p:cBhvr>
                                      <p:to>
                                        <p:strVal val="visible"/>
                                      </p:to>
                                    </p:set>
                                    <p:animEffect transition="in" filter="fade">
                                      <p:cBhvr>
                                        <p:cTn id="172" dur="500"/>
                                        <p:tgtEl>
                                          <p:spTgt spid="97"/>
                                        </p:tgtEl>
                                      </p:cBhvr>
                                    </p:animEffect>
                                  </p:childTnLst>
                                </p:cTn>
                              </p:par>
                            </p:childTnLst>
                          </p:cTn>
                        </p:par>
                        <p:par>
                          <p:cTn id="173" fill="hold">
                            <p:stCondLst>
                              <p:cond delay="24250"/>
                            </p:stCondLst>
                            <p:childTnLst>
                              <p:par>
                                <p:cTn id="174" presetID="10" presetClass="entr" presetSubtype="0"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Effect transition="in" filter="fade">
                                      <p:cBhvr>
                                        <p:cTn id="176" dur="500"/>
                                        <p:tgtEl>
                                          <p:spTgt spid="99"/>
                                        </p:tgtEl>
                                      </p:cBhvr>
                                    </p:animEffect>
                                  </p:childTnLst>
                                </p:cTn>
                              </p:par>
                            </p:childTnLst>
                          </p:cTn>
                        </p:par>
                        <p:par>
                          <p:cTn id="177" fill="hold">
                            <p:stCondLst>
                              <p:cond delay="24750"/>
                            </p:stCondLst>
                            <p:childTnLst>
                              <p:par>
                                <p:cTn id="178" presetID="10" presetClass="entr" presetSubtype="0" fill="hold" grpId="0" nodeType="afterEffect">
                                  <p:stCondLst>
                                    <p:cond delay="0"/>
                                  </p:stCondLst>
                                  <p:childTnLst>
                                    <p:set>
                                      <p:cBhvr>
                                        <p:cTn id="179" dur="1" fill="hold">
                                          <p:stCondLst>
                                            <p:cond delay="0"/>
                                          </p:stCondLst>
                                        </p:cTn>
                                        <p:tgtEl>
                                          <p:spTgt spid="95"/>
                                        </p:tgtEl>
                                        <p:attrNameLst>
                                          <p:attrName>style.visibility</p:attrName>
                                        </p:attrNameLst>
                                      </p:cBhvr>
                                      <p:to>
                                        <p:strVal val="visible"/>
                                      </p:to>
                                    </p:set>
                                    <p:animEffect transition="in" filter="fade">
                                      <p:cBhvr>
                                        <p:cTn id="180" dur="500"/>
                                        <p:tgtEl>
                                          <p:spTgt spid="95"/>
                                        </p:tgtEl>
                                      </p:cBhvr>
                                    </p:animEffect>
                                  </p:childTnLst>
                                </p:cTn>
                              </p:par>
                            </p:childTnLst>
                          </p:cTn>
                        </p:par>
                        <p:par>
                          <p:cTn id="181" fill="hold">
                            <p:stCondLst>
                              <p:cond delay="25250"/>
                            </p:stCondLst>
                            <p:childTnLst>
                              <p:par>
                                <p:cTn id="182" presetID="10" presetClass="entr" presetSubtype="0" fill="hold" nodeType="after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1000"/>
                                        <p:tgtEl>
                                          <p:spTgt spid="62"/>
                                        </p:tgtEl>
                                      </p:cBhvr>
                                    </p:animEffect>
                                  </p:childTnLst>
                                </p:cTn>
                              </p:par>
                            </p:childTnLst>
                          </p:cTn>
                        </p:par>
                        <p:par>
                          <p:cTn id="185" fill="hold">
                            <p:stCondLst>
                              <p:cond delay="26250"/>
                            </p:stCondLst>
                            <p:childTnLst>
                              <p:par>
                                <p:cTn id="186" presetID="10" presetClass="entr" presetSubtype="0" fill="hold" grpId="0" nodeType="afterEffect">
                                  <p:stCondLst>
                                    <p:cond delay="0"/>
                                  </p:stCondLst>
                                  <p:childTnLst>
                                    <p:set>
                                      <p:cBhvr>
                                        <p:cTn id="187" dur="1" fill="hold">
                                          <p:stCondLst>
                                            <p:cond delay="0"/>
                                          </p:stCondLst>
                                        </p:cTn>
                                        <p:tgtEl>
                                          <p:spTgt spid="103"/>
                                        </p:tgtEl>
                                        <p:attrNameLst>
                                          <p:attrName>style.visibility</p:attrName>
                                        </p:attrNameLst>
                                      </p:cBhvr>
                                      <p:to>
                                        <p:strVal val="visible"/>
                                      </p:to>
                                    </p:set>
                                    <p:animEffect transition="in" filter="fade">
                                      <p:cBhvr>
                                        <p:cTn id="188" dur="1000"/>
                                        <p:tgtEl>
                                          <p:spTgt spid="103"/>
                                        </p:tgtEl>
                                      </p:cBhvr>
                                    </p:animEffect>
                                  </p:childTnLst>
                                </p:cTn>
                              </p:par>
                            </p:childTnLst>
                          </p:cTn>
                        </p:par>
                        <p:par>
                          <p:cTn id="189" fill="hold">
                            <p:stCondLst>
                              <p:cond delay="27250"/>
                            </p:stCondLst>
                            <p:childTnLst>
                              <p:par>
                                <p:cTn id="190" presetID="10" presetClass="entr" presetSubtype="0" fill="hold" grpId="0" nodeType="afterEffect">
                                  <p:stCondLst>
                                    <p:cond delay="0"/>
                                  </p:stCondLst>
                                  <p:childTnLst>
                                    <p:set>
                                      <p:cBhvr>
                                        <p:cTn id="191" dur="1" fill="hold">
                                          <p:stCondLst>
                                            <p:cond delay="0"/>
                                          </p:stCondLst>
                                        </p:cTn>
                                        <p:tgtEl>
                                          <p:spTgt spid="106"/>
                                        </p:tgtEl>
                                        <p:attrNameLst>
                                          <p:attrName>style.visibility</p:attrName>
                                        </p:attrNameLst>
                                      </p:cBhvr>
                                      <p:to>
                                        <p:strVal val="visible"/>
                                      </p:to>
                                    </p:set>
                                    <p:animEffect transition="in" filter="fade">
                                      <p:cBhvr>
                                        <p:cTn id="192" dur="500"/>
                                        <p:tgtEl>
                                          <p:spTgt spid="106"/>
                                        </p:tgtEl>
                                      </p:cBhvr>
                                    </p:animEffect>
                                  </p:childTnLst>
                                </p:cTn>
                              </p:par>
                            </p:childTnLst>
                          </p:cTn>
                        </p:par>
                        <p:par>
                          <p:cTn id="193" fill="hold">
                            <p:stCondLst>
                              <p:cond delay="27750"/>
                            </p:stCondLst>
                            <p:childTnLst>
                              <p:par>
                                <p:cTn id="194" presetID="10" presetClass="entr" presetSubtype="0" fill="hold" nodeType="afterEffect">
                                  <p:stCondLst>
                                    <p:cond delay="0"/>
                                  </p:stCondLst>
                                  <p:childTnLst>
                                    <p:set>
                                      <p:cBhvr>
                                        <p:cTn id="195" dur="1" fill="hold">
                                          <p:stCondLst>
                                            <p:cond delay="0"/>
                                          </p:stCondLst>
                                        </p:cTn>
                                        <p:tgtEl>
                                          <p:spTgt spid="72"/>
                                        </p:tgtEl>
                                        <p:attrNameLst>
                                          <p:attrName>style.visibility</p:attrName>
                                        </p:attrNameLst>
                                      </p:cBhvr>
                                      <p:to>
                                        <p:strVal val="visible"/>
                                      </p:to>
                                    </p:set>
                                    <p:animEffect transition="in" filter="fade">
                                      <p:cBhvr>
                                        <p:cTn id="196" dur="1000"/>
                                        <p:tgtEl>
                                          <p:spTgt spid="72"/>
                                        </p:tgtEl>
                                      </p:cBhvr>
                                    </p:animEffect>
                                  </p:childTnLst>
                                </p:cTn>
                              </p:par>
                            </p:childTnLst>
                          </p:cTn>
                        </p:par>
                        <p:par>
                          <p:cTn id="197" fill="hold">
                            <p:stCondLst>
                              <p:cond delay="28750"/>
                            </p:stCondLst>
                            <p:childTnLst>
                              <p:par>
                                <p:cTn id="198" presetID="10" presetClass="entr" presetSubtype="0" fill="hold" grpId="0" nodeType="afterEffect">
                                  <p:stCondLst>
                                    <p:cond delay="0"/>
                                  </p:stCondLst>
                                  <p:childTnLst>
                                    <p:set>
                                      <p:cBhvr>
                                        <p:cTn id="199" dur="1" fill="hold">
                                          <p:stCondLst>
                                            <p:cond delay="0"/>
                                          </p:stCondLst>
                                        </p:cTn>
                                        <p:tgtEl>
                                          <p:spTgt spid="104"/>
                                        </p:tgtEl>
                                        <p:attrNameLst>
                                          <p:attrName>style.visibility</p:attrName>
                                        </p:attrNameLst>
                                      </p:cBhvr>
                                      <p:to>
                                        <p:strVal val="visible"/>
                                      </p:to>
                                    </p:set>
                                    <p:animEffect transition="in" filter="fade">
                                      <p:cBhvr>
                                        <p:cTn id="200" dur="1000"/>
                                        <p:tgtEl>
                                          <p:spTgt spid="104"/>
                                        </p:tgtEl>
                                      </p:cBhvr>
                                    </p:animEffect>
                                  </p:childTnLst>
                                </p:cTn>
                              </p:par>
                            </p:childTnLst>
                          </p:cTn>
                        </p:par>
                        <p:par>
                          <p:cTn id="201" fill="hold">
                            <p:stCondLst>
                              <p:cond delay="29750"/>
                            </p:stCondLst>
                            <p:childTnLst>
                              <p:par>
                                <p:cTn id="202" presetID="10" presetClass="entr" presetSubtype="0" fill="hold" grpId="0" nodeType="afterEffect">
                                  <p:stCondLst>
                                    <p:cond delay="0"/>
                                  </p:stCondLst>
                                  <p:childTnLst>
                                    <p:set>
                                      <p:cBhvr>
                                        <p:cTn id="203" dur="1" fill="hold">
                                          <p:stCondLst>
                                            <p:cond delay="0"/>
                                          </p:stCondLst>
                                        </p:cTn>
                                        <p:tgtEl>
                                          <p:spTgt spid="108"/>
                                        </p:tgtEl>
                                        <p:attrNameLst>
                                          <p:attrName>style.visibility</p:attrName>
                                        </p:attrNameLst>
                                      </p:cBhvr>
                                      <p:to>
                                        <p:strVal val="visible"/>
                                      </p:to>
                                    </p:set>
                                    <p:animEffect transition="in" filter="fade">
                                      <p:cBhvr>
                                        <p:cTn id="204" dur="1000"/>
                                        <p:tgtEl>
                                          <p:spTgt spid="108"/>
                                        </p:tgtEl>
                                      </p:cBhvr>
                                    </p:animEffect>
                                  </p:childTnLst>
                                </p:cTn>
                              </p:par>
                            </p:childTnLst>
                          </p:cTn>
                        </p:par>
                        <p:par>
                          <p:cTn id="205" fill="hold">
                            <p:stCondLst>
                              <p:cond delay="30750"/>
                            </p:stCondLst>
                            <p:childTnLst>
                              <p:par>
                                <p:cTn id="206" presetID="10" presetClass="entr" presetSubtype="0" fill="hold" nodeType="after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fade">
                                      <p:cBhvr>
                                        <p:cTn id="208" dur="1000"/>
                                        <p:tgtEl>
                                          <p:spTgt spid="76"/>
                                        </p:tgtEl>
                                      </p:cBhvr>
                                    </p:animEffect>
                                  </p:childTnLst>
                                </p:cTn>
                              </p:par>
                            </p:childTnLst>
                          </p:cTn>
                        </p:par>
                        <p:par>
                          <p:cTn id="209" fill="hold">
                            <p:stCondLst>
                              <p:cond delay="31750"/>
                            </p:stCondLst>
                            <p:childTnLst>
                              <p:par>
                                <p:cTn id="210" presetID="10" presetClass="entr" presetSubtype="0" fill="hold" grpId="0" nodeType="afterEffect">
                                  <p:stCondLst>
                                    <p:cond delay="0"/>
                                  </p:stCondLst>
                                  <p:childTnLst>
                                    <p:set>
                                      <p:cBhvr>
                                        <p:cTn id="211" dur="1" fill="hold">
                                          <p:stCondLst>
                                            <p:cond delay="0"/>
                                          </p:stCondLst>
                                        </p:cTn>
                                        <p:tgtEl>
                                          <p:spTgt spid="102"/>
                                        </p:tgtEl>
                                        <p:attrNameLst>
                                          <p:attrName>style.visibility</p:attrName>
                                        </p:attrNameLst>
                                      </p:cBhvr>
                                      <p:to>
                                        <p:strVal val="visible"/>
                                      </p:to>
                                    </p:set>
                                    <p:animEffect transition="in" filter="fade">
                                      <p:cBhvr>
                                        <p:cTn id="212" dur="1000"/>
                                        <p:tgtEl>
                                          <p:spTgt spid="102"/>
                                        </p:tgtEl>
                                      </p:cBhvr>
                                    </p:animEffect>
                                  </p:childTnLst>
                                </p:cTn>
                              </p:par>
                            </p:childTnLst>
                          </p:cTn>
                        </p:par>
                        <p:par>
                          <p:cTn id="213" fill="hold">
                            <p:stCondLst>
                              <p:cond delay="32750"/>
                            </p:stCondLst>
                            <p:childTnLst>
                              <p:par>
                                <p:cTn id="214" presetID="10" presetClass="entr" presetSubtype="0" fill="hold" grpId="0" nodeType="afterEffect">
                                  <p:stCondLst>
                                    <p:cond delay="0"/>
                                  </p:stCondLst>
                                  <p:childTnLst>
                                    <p:set>
                                      <p:cBhvr>
                                        <p:cTn id="215" dur="1" fill="hold">
                                          <p:stCondLst>
                                            <p:cond delay="0"/>
                                          </p:stCondLst>
                                        </p:cTn>
                                        <p:tgtEl>
                                          <p:spTgt spid="98"/>
                                        </p:tgtEl>
                                        <p:attrNameLst>
                                          <p:attrName>style.visibility</p:attrName>
                                        </p:attrNameLst>
                                      </p:cBhvr>
                                      <p:to>
                                        <p:strVal val="visible"/>
                                      </p:to>
                                    </p:set>
                                    <p:animEffect transition="in" filter="fade">
                                      <p:cBhvr>
                                        <p:cTn id="216" dur="1000"/>
                                        <p:tgtEl>
                                          <p:spTgt spid="98"/>
                                        </p:tgtEl>
                                      </p:cBhvr>
                                    </p:animEffect>
                                  </p:childTnLst>
                                </p:cTn>
                              </p:par>
                            </p:childTnLst>
                          </p:cTn>
                        </p:par>
                        <p:par>
                          <p:cTn id="217" fill="hold">
                            <p:stCondLst>
                              <p:cond delay="33750"/>
                            </p:stCondLst>
                            <p:childTnLst>
                              <p:par>
                                <p:cTn id="218" presetID="10" presetClass="entr" presetSubtype="0" fill="hold" grpId="0" nodeType="afterEffect">
                                  <p:stCondLst>
                                    <p:cond delay="0"/>
                                  </p:stCondLst>
                                  <p:childTnLst>
                                    <p:set>
                                      <p:cBhvr>
                                        <p:cTn id="219" dur="1" fill="hold">
                                          <p:stCondLst>
                                            <p:cond delay="0"/>
                                          </p:stCondLst>
                                        </p:cTn>
                                        <p:tgtEl>
                                          <p:spTgt spid="73"/>
                                        </p:tgtEl>
                                        <p:attrNameLst>
                                          <p:attrName>style.visibility</p:attrName>
                                        </p:attrNameLst>
                                      </p:cBhvr>
                                      <p:to>
                                        <p:strVal val="visible"/>
                                      </p:to>
                                    </p:set>
                                    <p:animEffect transition="in" filter="fade">
                                      <p:cBhvr>
                                        <p:cTn id="220" dur="500"/>
                                        <p:tgtEl>
                                          <p:spTgt spid="73"/>
                                        </p:tgtEl>
                                      </p:cBhvr>
                                    </p:animEffect>
                                  </p:childTnLst>
                                </p:cTn>
                              </p:par>
                            </p:childTnLst>
                          </p:cTn>
                        </p:par>
                        <p:par>
                          <p:cTn id="221" fill="hold">
                            <p:stCondLst>
                              <p:cond delay="34250"/>
                            </p:stCondLst>
                            <p:childTnLst>
                              <p:par>
                                <p:cTn id="222" presetID="10" presetClass="entr" presetSubtype="0" fill="hold" grpId="0" nodeType="afterEffect">
                                  <p:stCondLst>
                                    <p:cond delay="0"/>
                                  </p:stCondLst>
                                  <p:childTnLst>
                                    <p:set>
                                      <p:cBhvr>
                                        <p:cTn id="223" dur="1" fill="hold">
                                          <p:stCondLst>
                                            <p:cond delay="0"/>
                                          </p:stCondLst>
                                        </p:cTn>
                                        <p:tgtEl>
                                          <p:spTgt spid="2"/>
                                        </p:tgtEl>
                                        <p:attrNameLst>
                                          <p:attrName>style.visibility</p:attrName>
                                        </p:attrNameLst>
                                      </p:cBhvr>
                                      <p:to>
                                        <p:strVal val="visible"/>
                                      </p:to>
                                    </p:set>
                                    <p:animEffect transition="in" filter="fade">
                                      <p:cBhvr>
                                        <p:cTn id="224" dur="500"/>
                                        <p:tgtEl>
                                          <p:spTgt spid="2"/>
                                        </p:tgtEl>
                                      </p:cBhvr>
                                    </p:animEffect>
                                  </p:childTnLst>
                                </p:cTn>
                              </p:par>
                            </p:childTnLst>
                          </p:cTn>
                        </p:par>
                        <p:par>
                          <p:cTn id="225" fill="hold">
                            <p:stCondLst>
                              <p:cond delay="34750"/>
                            </p:stCondLst>
                            <p:childTnLst>
                              <p:par>
                                <p:cTn id="226" presetID="10" presetClass="entr" presetSubtype="0" fill="hold" nodeType="afterEffect">
                                  <p:stCondLst>
                                    <p:cond delay="0"/>
                                  </p:stCondLst>
                                  <p:childTnLst>
                                    <p:set>
                                      <p:cBhvr>
                                        <p:cTn id="227" dur="1" fill="hold">
                                          <p:stCondLst>
                                            <p:cond delay="0"/>
                                          </p:stCondLst>
                                        </p:cTn>
                                        <p:tgtEl>
                                          <p:spTgt spid="18"/>
                                        </p:tgtEl>
                                        <p:attrNameLst>
                                          <p:attrName>style.visibility</p:attrName>
                                        </p:attrNameLst>
                                      </p:cBhvr>
                                      <p:to>
                                        <p:strVal val="visible"/>
                                      </p:to>
                                    </p:set>
                                    <p:animEffect transition="in" filter="fade">
                                      <p:cBhvr>
                                        <p:cTn id="228" dur="500"/>
                                        <p:tgtEl>
                                          <p:spTgt spid="18"/>
                                        </p:tgtEl>
                                      </p:cBhvr>
                                    </p:animEffect>
                                  </p:childTnLst>
                                </p:cTn>
                              </p:par>
                            </p:childTnLst>
                          </p:cTn>
                        </p:par>
                        <p:par>
                          <p:cTn id="229" fill="hold">
                            <p:stCondLst>
                              <p:cond delay="35250"/>
                            </p:stCondLst>
                            <p:childTnLst>
                              <p:par>
                                <p:cTn id="230" presetID="10" presetClass="entr" presetSubtype="0" fill="hold" nodeType="afterEffect">
                                  <p:stCondLst>
                                    <p:cond delay="0"/>
                                  </p:stCondLst>
                                  <p:childTnLst>
                                    <p:set>
                                      <p:cBhvr>
                                        <p:cTn id="231" dur="1" fill="hold">
                                          <p:stCondLst>
                                            <p:cond delay="0"/>
                                          </p:stCondLst>
                                        </p:cTn>
                                        <p:tgtEl>
                                          <p:spTgt spid="16"/>
                                        </p:tgtEl>
                                        <p:attrNameLst>
                                          <p:attrName>style.visibility</p:attrName>
                                        </p:attrNameLst>
                                      </p:cBhvr>
                                      <p:to>
                                        <p:strVal val="visible"/>
                                      </p:to>
                                    </p:set>
                                    <p:animEffect transition="in" filter="fade">
                                      <p:cBhvr>
                                        <p:cTn id="232" dur="500"/>
                                        <p:tgtEl>
                                          <p:spTgt spid="16"/>
                                        </p:tgtEl>
                                      </p:cBhvr>
                                    </p:animEffect>
                                  </p:childTnLst>
                                </p:cTn>
                              </p:par>
                            </p:childTnLst>
                          </p:cTn>
                        </p:par>
                        <p:par>
                          <p:cTn id="233" fill="hold">
                            <p:stCondLst>
                              <p:cond delay="35750"/>
                            </p:stCondLst>
                            <p:childTnLst>
                              <p:par>
                                <p:cTn id="234" presetID="10" presetClass="entr" presetSubtype="0" fill="hold" nodeType="afterEffect">
                                  <p:stCondLst>
                                    <p:cond delay="0"/>
                                  </p:stCondLst>
                                  <p:childTnLst>
                                    <p:set>
                                      <p:cBhvr>
                                        <p:cTn id="235" dur="1" fill="hold">
                                          <p:stCondLst>
                                            <p:cond delay="0"/>
                                          </p:stCondLst>
                                        </p:cTn>
                                        <p:tgtEl>
                                          <p:spTgt spid="10"/>
                                        </p:tgtEl>
                                        <p:attrNameLst>
                                          <p:attrName>style.visibility</p:attrName>
                                        </p:attrNameLst>
                                      </p:cBhvr>
                                      <p:to>
                                        <p:strVal val="visible"/>
                                      </p:to>
                                    </p:set>
                                    <p:animEffect transition="in" filter="fade">
                                      <p:cBhvr>
                                        <p:cTn id="236" dur="500"/>
                                        <p:tgtEl>
                                          <p:spTgt spid="10"/>
                                        </p:tgtEl>
                                      </p:cBhvr>
                                    </p:animEffect>
                                  </p:childTnLst>
                                </p:cTn>
                              </p:par>
                            </p:childTnLst>
                          </p:cTn>
                        </p:par>
                        <p:par>
                          <p:cTn id="237" fill="hold">
                            <p:stCondLst>
                              <p:cond delay="36250"/>
                            </p:stCondLst>
                            <p:childTnLst>
                              <p:par>
                                <p:cTn id="238" presetID="10" presetClass="entr" presetSubtype="0" fill="hold" nodeType="afterEffect">
                                  <p:stCondLst>
                                    <p:cond delay="0"/>
                                  </p:stCondLst>
                                  <p:childTnLst>
                                    <p:set>
                                      <p:cBhvr>
                                        <p:cTn id="239" dur="1" fill="hold">
                                          <p:stCondLst>
                                            <p:cond delay="0"/>
                                          </p:stCondLst>
                                        </p:cTn>
                                        <p:tgtEl>
                                          <p:spTgt spid="12"/>
                                        </p:tgtEl>
                                        <p:attrNameLst>
                                          <p:attrName>style.visibility</p:attrName>
                                        </p:attrNameLst>
                                      </p:cBhvr>
                                      <p:to>
                                        <p:strVal val="visible"/>
                                      </p:to>
                                    </p:set>
                                    <p:animEffect transition="in" filter="fade">
                                      <p:cBhvr>
                                        <p:cTn id="240" dur="500"/>
                                        <p:tgtEl>
                                          <p:spTgt spid="12"/>
                                        </p:tgtEl>
                                      </p:cBhvr>
                                    </p:animEffect>
                                  </p:childTnLst>
                                </p:cTn>
                              </p:par>
                            </p:childTnLst>
                          </p:cTn>
                        </p:par>
                        <p:par>
                          <p:cTn id="241" fill="hold">
                            <p:stCondLst>
                              <p:cond delay="36750"/>
                            </p:stCondLst>
                            <p:childTnLst>
                              <p:par>
                                <p:cTn id="242" presetID="10" presetClass="entr" presetSubtype="0" fill="hold" nodeType="afterEffect">
                                  <p:stCondLst>
                                    <p:cond delay="0"/>
                                  </p:stCondLst>
                                  <p:childTnLst>
                                    <p:set>
                                      <p:cBhvr>
                                        <p:cTn id="243" dur="1" fill="hold">
                                          <p:stCondLst>
                                            <p:cond delay="0"/>
                                          </p:stCondLst>
                                        </p:cTn>
                                        <p:tgtEl>
                                          <p:spTgt spid="14"/>
                                        </p:tgtEl>
                                        <p:attrNameLst>
                                          <p:attrName>style.visibility</p:attrName>
                                        </p:attrNameLst>
                                      </p:cBhvr>
                                      <p:to>
                                        <p:strVal val="visible"/>
                                      </p:to>
                                    </p:set>
                                    <p:animEffect transition="in" filter="fade">
                                      <p:cBhvr>
                                        <p:cTn id="244" dur="500"/>
                                        <p:tgtEl>
                                          <p:spTgt spid="14"/>
                                        </p:tgtEl>
                                      </p:cBhvr>
                                    </p:animEffect>
                                  </p:childTnLst>
                                </p:cTn>
                              </p:par>
                            </p:childTnLst>
                          </p:cTn>
                        </p:par>
                        <p:par>
                          <p:cTn id="245" fill="hold">
                            <p:stCondLst>
                              <p:cond delay="37250"/>
                            </p:stCondLst>
                            <p:childTnLst>
                              <p:par>
                                <p:cTn id="246" presetID="10" presetClass="entr" presetSubtype="0" fill="hold" nodeType="afterEffect">
                                  <p:stCondLst>
                                    <p:cond delay="0"/>
                                  </p:stCondLst>
                                  <p:childTnLst>
                                    <p:set>
                                      <p:cBhvr>
                                        <p:cTn id="247" dur="1" fill="hold">
                                          <p:stCondLst>
                                            <p:cond delay="0"/>
                                          </p:stCondLst>
                                        </p:cTn>
                                        <p:tgtEl>
                                          <p:spTgt spid="5"/>
                                        </p:tgtEl>
                                        <p:attrNameLst>
                                          <p:attrName>style.visibility</p:attrName>
                                        </p:attrNameLst>
                                      </p:cBhvr>
                                      <p:to>
                                        <p:strVal val="visible"/>
                                      </p:to>
                                    </p:set>
                                    <p:animEffect transition="in" filter="fade">
                                      <p:cBhvr>
                                        <p:cTn id="248" dur="500"/>
                                        <p:tgtEl>
                                          <p:spTgt spid="5"/>
                                        </p:tgtEl>
                                      </p:cBhvr>
                                    </p:animEffect>
                                  </p:childTnLst>
                                </p:cTn>
                              </p:par>
                            </p:childTnLst>
                          </p:cTn>
                        </p:par>
                        <p:par>
                          <p:cTn id="249" fill="hold">
                            <p:stCondLst>
                              <p:cond delay="37750"/>
                            </p:stCondLst>
                            <p:childTnLst>
                              <p:par>
                                <p:cTn id="250" presetID="10" presetClass="entr" presetSubtype="0" fill="hold" nodeType="afterEffect">
                                  <p:stCondLst>
                                    <p:cond delay="0"/>
                                  </p:stCondLst>
                                  <p:childTnLst>
                                    <p:set>
                                      <p:cBhvr>
                                        <p:cTn id="251" dur="1" fill="hold">
                                          <p:stCondLst>
                                            <p:cond delay="0"/>
                                          </p:stCondLst>
                                        </p:cTn>
                                        <p:tgtEl>
                                          <p:spTgt spid="31"/>
                                        </p:tgtEl>
                                        <p:attrNameLst>
                                          <p:attrName>style.visibility</p:attrName>
                                        </p:attrNameLst>
                                      </p:cBhvr>
                                      <p:to>
                                        <p:strVal val="visible"/>
                                      </p:to>
                                    </p:set>
                                    <p:animEffect transition="in" filter="fade">
                                      <p:cBhvr>
                                        <p:cTn id="252" dur="500"/>
                                        <p:tgtEl>
                                          <p:spTgt spid="31"/>
                                        </p:tgtEl>
                                      </p:cBhvr>
                                    </p:animEffect>
                                  </p:childTnLst>
                                </p:cTn>
                              </p:par>
                            </p:childTnLst>
                          </p:cTn>
                        </p:par>
                        <p:par>
                          <p:cTn id="253" fill="hold">
                            <p:stCondLst>
                              <p:cond delay="38250"/>
                            </p:stCondLst>
                            <p:childTnLst>
                              <p:par>
                                <p:cTn id="254" presetID="10" presetClass="entr" presetSubtype="0" fill="hold" nodeType="afterEffect">
                                  <p:stCondLst>
                                    <p:cond delay="0"/>
                                  </p:stCondLst>
                                  <p:childTnLst>
                                    <p:set>
                                      <p:cBhvr>
                                        <p:cTn id="255" dur="1" fill="hold">
                                          <p:stCondLst>
                                            <p:cond delay="0"/>
                                          </p:stCondLst>
                                        </p:cTn>
                                        <p:tgtEl>
                                          <p:spTgt spid="94"/>
                                        </p:tgtEl>
                                        <p:attrNameLst>
                                          <p:attrName>style.visibility</p:attrName>
                                        </p:attrNameLst>
                                      </p:cBhvr>
                                      <p:to>
                                        <p:strVal val="visible"/>
                                      </p:to>
                                    </p:set>
                                    <p:animEffect transition="in" filter="fade">
                                      <p:cBhvr>
                                        <p:cTn id="256" dur="500"/>
                                        <p:tgtEl>
                                          <p:spTgt spid="94"/>
                                        </p:tgtEl>
                                      </p:cBhvr>
                                    </p:animEffect>
                                  </p:childTnLst>
                                </p:cTn>
                              </p:par>
                            </p:childTnLst>
                          </p:cTn>
                        </p:par>
                        <p:par>
                          <p:cTn id="257" fill="hold">
                            <p:stCondLst>
                              <p:cond delay="38750"/>
                            </p:stCondLst>
                            <p:childTnLst>
                              <p:par>
                                <p:cTn id="258" presetID="10" presetClass="entr" presetSubtype="0" fill="hold" nodeType="afterEffect">
                                  <p:stCondLst>
                                    <p:cond delay="0"/>
                                  </p:stCondLst>
                                  <p:childTnLst>
                                    <p:set>
                                      <p:cBhvr>
                                        <p:cTn id="259" dur="1" fill="hold">
                                          <p:stCondLst>
                                            <p:cond delay="0"/>
                                          </p:stCondLst>
                                        </p:cTn>
                                        <p:tgtEl>
                                          <p:spTgt spid="119"/>
                                        </p:tgtEl>
                                        <p:attrNameLst>
                                          <p:attrName>style.visibility</p:attrName>
                                        </p:attrNameLst>
                                      </p:cBhvr>
                                      <p:to>
                                        <p:strVal val="visible"/>
                                      </p:to>
                                    </p:set>
                                    <p:animEffect transition="in" filter="fade">
                                      <p:cBhvr>
                                        <p:cTn id="260" dur="500"/>
                                        <p:tgtEl>
                                          <p:spTgt spid="119"/>
                                        </p:tgtEl>
                                      </p:cBhvr>
                                    </p:animEffect>
                                  </p:childTnLst>
                                </p:cTn>
                              </p:par>
                            </p:childTnLst>
                          </p:cTn>
                        </p:par>
                        <p:par>
                          <p:cTn id="261" fill="hold">
                            <p:stCondLst>
                              <p:cond delay="39250"/>
                            </p:stCondLst>
                            <p:childTnLst>
                              <p:par>
                                <p:cTn id="262" presetID="10" presetClass="entr" presetSubtype="0" fill="hold" nodeType="afterEffect">
                                  <p:stCondLst>
                                    <p:cond delay="0"/>
                                  </p:stCondLst>
                                  <p:childTnLst>
                                    <p:set>
                                      <p:cBhvr>
                                        <p:cTn id="263" dur="1" fill="hold">
                                          <p:stCondLst>
                                            <p:cond delay="0"/>
                                          </p:stCondLst>
                                        </p:cTn>
                                        <p:tgtEl>
                                          <p:spTgt spid="53"/>
                                        </p:tgtEl>
                                        <p:attrNameLst>
                                          <p:attrName>style.visibility</p:attrName>
                                        </p:attrNameLst>
                                      </p:cBhvr>
                                      <p:to>
                                        <p:strVal val="visible"/>
                                      </p:to>
                                    </p:set>
                                    <p:animEffect transition="in" filter="fade">
                                      <p:cBhvr>
                                        <p:cTn id="264" dur="500"/>
                                        <p:tgtEl>
                                          <p:spTgt spid="53"/>
                                        </p:tgtEl>
                                      </p:cBhvr>
                                    </p:animEffect>
                                  </p:childTnLst>
                                </p:cTn>
                              </p:par>
                            </p:childTnLst>
                          </p:cTn>
                        </p:par>
                        <p:par>
                          <p:cTn id="265" fill="hold">
                            <p:stCondLst>
                              <p:cond delay="39750"/>
                            </p:stCondLst>
                            <p:childTnLst>
                              <p:par>
                                <p:cTn id="266" presetID="10" presetClass="entr" presetSubtype="0" fill="hold" nodeType="afterEffect">
                                  <p:stCondLst>
                                    <p:cond delay="0"/>
                                  </p:stCondLst>
                                  <p:childTnLst>
                                    <p:set>
                                      <p:cBhvr>
                                        <p:cTn id="267" dur="1" fill="hold">
                                          <p:stCondLst>
                                            <p:cond delay="0"/>
                                          </p:stCondLst>
                                        </p:cTn>
                                        <p:tgtEl>
                                          <p:spTgt spid="50"/>
                                        </p:tgtEl>
                                        <p:attrNameLst>
                                          <p:attrName>style.visibility</p:attrName>
                                        </p:attrNameLst>
                                      </p:cBhvr>
                                      <p:to>
                                        <p:strVal val="visible"/>
                                      </p:to>
                                    </p:set>
                                    <p:animEffect transition="in" filter="fade">
                                      <p:cBhvr>
                                        <p:cTn id="268" dur="500"/>
                                        <p:tgtEl>
                                          <p:spTgt spid="50"/>
                                        </p:tgtEl>
                                      </p:cBhvr>
                                    </p:animEffect>
                                  </p:childTnLst>
                                </p:cTn>
                              </p:par>
                            </p:childTnLst>
                          </p:cTn>
                        </p:par>
                        <p:par>
                          <p:cTn id="269" fill="hold">
                            <p:stCondLst>
                              <p:cond delay="40250"/>
                            </p:stCondLst>
                            <p:childTnLst>
                              <p:par>
                                <p:cTn id="270" presetID="10" presetClass="entr" presetSubtype="0" fill="hold" nodeType="afterEffect">
                                  <p:stCondLst>
                                    <p:cond delay="0"/>
                                  </p:stCondLst>
                                  <p:childTnLst>
                                    <p:set>
                                      <p:cBhvr>
                                        <p:cTn id="271" dur="1" fill="hold">
                                          <p:stCondLst>
                                            <p:cond delay="0"/>
                                          </p:stCondLst>
                                        </p:cTn>
                                        <p:tgtEl>
                                          <p:spTgt spid="115"/>
                                        </p:tgtEl>
                                        <p:attrNameLst>
                                          <p:attrName>style.visibility</p:attrName>
                                        </p:attrNameLst>
                                      </p:cBhvr>
                                      <p:to>
                                        <p:strVal val="visible"/>
                                      </p:to>
                                    </p:set>
                                    <p:animEffect transition="in" filter="fade">
                                      <p:cBhvr>
                                        <p:cTn id="272" dur="500"/>
                                        <p:tgtEl>
                                          <p:spTgt spid="115"/>
                                        </p:tgtEl>
                                      </p:cBhvr>
                                    </p:animEffect>
                                  </p:childTnLst>
                                </p:cTn>
                              </p:par>
                            </p:childTnLst>
                          </p:cTn>
                        </p:par>
                        <p:par>
                          <p:cTn id="273" fill="hold">
                            <p:stCondLst>
                              <p:cond delay="40750"/>
                            </p:stCondLst>
                            <p:childTnLst>
                              <p:par>
                                <p:cTn id="274" presetID="10" presetClass="entr" presetSubtype="0" fill="hold" nodeType="afterEffect">
                                  <p:stCondLst>
                                    <p:cond delay="0"/>
                                  </p:stCondLst>
                                  <p:childTnLst>
                                    <p:set>
                                      <p:cBhvr>
                                        <p:cTn id="275" dur="1" fill="hold">
                                          <p:stCondLst>
                                            <p:cond delay="0"/>
                                          </p:stCondLst>
                                        </p:cTn>
                                        <p:tgtEl>
                                          <p:spTgt spid="111"/>
                                        </p:tgtEl>
                                        <p:attrNameLst>
                                          <p:attrName>style.visibility</p:attrName>
                                        </p:attrNameLst>
                                      </p:cBhvr>
                                      <p:to>
                                        <p:strVal val="visible"/>
                                      </p:to>
                                    </p:set>
                                    <p:animEffect transition="in" filter="fade">
                                      <p:cBhvr>
                                        <p:cTn id="276" dur="500"/>
                                        <p:tgtEl>
                                          <p:spTgt spid="111"/>
                                        </p:tgtEl>
                                      </p:cBhvr>
                                    </p:animEffect>
                                  </p:childTnLst>
                                </p:cTn>
                              </p:par>
                            </p:childTnLst>
                          </p:cTn>
                        </p:par>
                        <p:par>
                          <p:cTn id="277" fill="hold">
                            <p:stCondLst>
                              <p:cond delay="41250"/>
                            </p:stCondLst>
                            <p:childTnLst>
                              <p:par>
                                <p:cTn id="278" presetID="10" presetClass="entr" presetSubtype="0" fill="hold" nodeType="afterEffect">
                                  <p:stCondLst>
                                    <p:cond delay="0"/>
                                  </p:stCondLst>
                                  <p:childTnLst>
                                    <p:set>
                                      <p:cBhvr>
                                        <p:cTn id="279" dur="1" fill="hold">
                                          <p:stCondLst>
                                            <p:cond delay="0"/>
                                          </p:stCondLst>
                                        </p:cTn>
                                        <p:tgtEl>
                                          <p:spTgt spid="29"/>
                                        </p:tgtEl>
                                        <p:attrNameLst>
                                          <p:attrName>style.visibility</p:attrName>
                                        </p:attrNameLst>
                                      </p:cBhvr>
                                      <p:to>
                                        <p:strVal val="visible"/>
                                      </p:to>
                                    </p:set>
                                    <p:animEffect transition="in" filter="fade">
                                      <p:cBhvr>
                                        <p:cTn id="280" dur="500"/>
                                        <p:tgtEl>
                                          <p:spTgt spid="29"/>
                                        </p:tgtEl>
                                      </p:cBhvr>
                                    </p:animEffect>
                                  </p:childTnLst>
                                </p:cTn>
                              </p:par>
                            </p:childTnLst>
                          </p:cTn>
                        </p:par>
                        <p:par>
                          <p:cTn id="281" fill="hold">
                            <p:stCondLst>
                              <p:cond delay="41750"/>
                            </p:stCondLst>
                            <p:childTnLst>
                              <p:par>
                                <p:cTn id="282" presetID="10" presetClass="entr" presetSubtype="0" fill="hold" nodeType="afterEffect">
                                  <p:stCondLst>
                                    <p:cond delay="0"/>
                                  </p:stCondLst>
                                  <p:childTnLst>
                                    <p:set>
                                      <p:cBhvr>
                                        <p:cTn id="283" dur="1" fill="hold">
                                          <p:stCondLst>
                                            <p:cond delay="0"/>
                                          </p:stCondLst>
                                        </p:cTn>
                                        <p:tgtEl>
                                          <p:spTgt spid="9"/>
                                        </p:tgtEl>
                                        <p:attrNameLst>
                                          <p:attrName>style.visibility</p:attrName>
                                        </p:attrNameLst>
                                      </p:cBhvr>
                                      <p:to>
                                        <p:strVal val="visible"/>
                                      </p:to>
                                    </p:set>
                                    <p:animEffect transition="in" filter="fade">
                                      <p:cBhvr>
                                        <p:cTn id="284" dur="500"/>
                                        <p:tgtEl>
                                          <p:spTgt spid="9"/>
                                        </p:tgtEl>
                                      </p:cBhvr>
                                    </p:animEffect>
                                  </p:childTnLst>
                                </p:cTn>
                              </p:par>
                            </p:childTnLst>
                          </p:cTn>
                        </p:par>
                        <p:par>
                          <p:cTn id="285" fill="hold">
                            <p:stCondLst>
                              <p:cond delay="42250"/>
                            </p:stCondLst>
                            <p:childTnLst>
                              <p:par>
                                <p:cTn id="286" presetID="10" presetClass="entr" presetSubtype="0" fill="hold" nodeType="afterEffect">
                                  <p:stCondLst>
                                    <p:cond delay="0"/>
                                  </p:stCondLst>
                                  <p:childTnLst>
                                    <p:set>
                                      <p:cBhvr>
                                        <p:cTn id="287" dur="1" fill="hold">
                                          <p:stCondLst>
                                            <p:cond delay="0"/>
                                          </p:stCondLst>
                                        </p:cTn>
                                        <p:tgtEl>
                                          <p:spTgt spid="7"/>
                                        </p:tgtEl>
                                        <p:attrNameLst>
                                          <p:attrName>style.visibility</p:attrName>
                                        </p:attrNameLst>
                                      </p:cBhvr>
                                      <p:to>
                                        <p:strVal val="visible"/>
                                      </p:to>
                                    </p:set>
                                    <p:animEffect transition="in" filter="fade">
                                      <p:cBhvr>
                                        <p:cTn id="28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57" grpId="0" animBg="1"/>
      <p:bldP spid="6" grpId="0" animBg="1"/>
      <p:bldP spid="47" grpId="0" animBg="1"/>
      <p:bldP spid="48" grpId="0" animBg="1"/>
      <p:bldP spid="49" grpId="0" animBg="1"/>
      <p:bldP spid="56" grpId="0" animBg="1"/>
      <p:bldP spid="58" grpId="0" animBg="1"/>
      <p:bldP spid="59" grpId="0" animBg="1"/>
      <p:bldP spid="60" grpId="0" animBg="1"/>
      <p:bldP spid="55" grpId="0"/>
      <p:bldP spid="64" grpId="0"/>
      <p:bldP spid="66" grpId="0"/>
      <p:bldP spid="67" grpId="0"/>
      <p:bldP spid="68" grpId="0"/>
      <p:bldP spid="69" grpId="0"/>
      <p:bldP spid="74" grpId="0" animBg="1"/>
      <p:bldP spid="99" grpId="0" animBg="1"/>
      <p:bldP spid="100" grpId="0" animBg="1"/>
      <p:bldP spid="101" grpId="0" animBg="1"/>
      <p:bldP spid="102" grpId="0" animBg="1"/>
      <p:bldP spid="103" grpId="0" animBg="1"/>
      <p:bldP spid="104" grpId="0" animBg="1"/>
      <p:bldP spid="95" grpId="0"/>
      <p:bldP spid="106" grpId="0"/>
      <p:bldP spid="96" grpId="0"/>
      <p:bldP spid="108" grpId="0"/>
      <p:bldP spid="97" grpId="0"/>
      <p:bldP spid="98" grpId="0"/>
      <p:bldP spid="105" grpId="0"/>
      <p:bldP spid="2" grpId="0" animBg="1"/>
      <p:bldP spid="77" grpId="0" animBg="1"/>
      <p:bldP spid="80" grpId="0" animBg="1"/>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616"/>
            <a:ext cx="7239000" cy="1143000"/>
          </a:xfrm>
        </p:spPr>
        <p:txBody>
          <a:bodyPr>
            <a:normAutofit fontScale="90000"/>
          </a:bodyPr>
          <a:lstStyle/>
          <a:p>
            <a:pPr algn="ctr"/>
            <a:r>
              <a:rPr lang="ru-RU" i="1" dirty="0"/>
              <a:t/>
            </a:r>
            <a:br>
              <a:rPr lang="ru-RU" i="1" dirty="0"/>
            </a:br>
            <a:r>
              <a:rPr lang="ru-RU" b="0" dirty="0"/>
              <a:t>СИММЕТРИЯ В ХИМИИ</a:t>
            </a:r>
            <a:r>
              <a:rPr lang="ru-RU" i="1" dirty="0"/>
              <a:t/>
            </a:r>
            <a:br>
              <a:rPr lang="ru-RU" i="1" dirty="0"/>
            </a:br>
            <a:endParaRPr lang="ru-RU" dirty="0"/>
          </a:p>
        </p:txBody>
      </p:sp>
      <p:sp>
        <p:nvSpPr>
          <p:cNvPr id="3" name="Объект 2"/>
          <p:cNvSpPr>
            <a:spLocks noGrp="1"/>
          </p:cNvSpPr>
          <p:nvPr>
            <p:ph idx="1"/>
          </p:nvPr>
        </p:nvSpPr>
        <p:spPr>
          <a:xfrm>
            <a:off x="179512" y="620688"/>
            <a:ext cx="8208912" cy="2952328"/>
          </a:xfrm>
        </p:spPr>
        <p:txBody>
          <a:bodyPr>
            <a:normAutofit fontScale="77500" lnSpcReduction="20000"/>
          </a:bodyPr>
          <a:lstStyle/>
          <a:p>
            <a:pPr marL="0" indent="0">
              <a:buNone/>
            </a:pPr>
            <a:r>
              <a:rPr lang="ru-RU" dirty="0">
                <a:latin typeface="Times New Roman" pitchFamily="18" charset="0"/>
                <a:cs typeface="Times New Roman" pitchFamily="18" charset="0"/>
              </a:rPr>
              <a:t>Симметрия обнаруживается также и на атомном уровне изучения вещества. Она проявляется в недоступных непосредственному наблюдению геометрически упорядоченных атомных структурах молекул</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В 1810 году Джон Дальтон, желая показать своим слушателям как атомы, комбинируясь, образуют химические соединения, построил деревянные модели шаров и стержней. Эти модели оказались превосходным наглядным пособием</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Молекула воды имеет плоскость симметрии (прямая вертикальная линия). Ничто не изменится, если поменять местами парные атомы в молекуле; такой обмен эквивалентен операции зеркального </a:t>
            </a:r>
            <a:r>
              <a:rPr lang="ru-RU" dirty="0" smtClean="0">
                <a:latin typeface="Times New Roman" pitchFamily="18" charset="0"/>
                <a:cs typeface="Times New Roman" pitchFamily="18" charset="0"/>
              </a:rPr>
              <a:t>отражения. </a:t>
            </a:r>
            <a:endParaRPr lang="ru-RU" dirty="0">
              <a:latin typeface="Times New Roman" pitchFamily="18" charset="0"/>
              <a:cs typeface="Times New Roman" pitchFamily="18" charset="0"/>
            </a:endParaRPr>
          </a:p>
        </p:txBody>
      </p:sp>
      <p:sp>
        <p:nvSpPr>
          <p:cNvPr id="4" name="Овал 3"/>
          <p:cNvSpPr/>
          <p:nvPr/>
        </p:nvSpPr>
        <p:spPr>
          <a:xfrm>
            <a:off x="3203848" y="4437112"/>
            <a:ext cx="1584176" cy="1584176"/>
          </a:xfrm>
          <a:prstGeom prst="ellipse">
            <a:avLst/>
          </a:prstGeom>
          <a:solidFill>
            <a:schemeClr val="bg1"/>
          </a:solidFill>
          <a:ln w="3175">
            <a:solidFill>
              <a:schemeClr val="tx1"/>
            </a:solidFill>
          </a:ln>
          <a:effectLst>
            <a:glow rad="127000">
              <a:schemeClr val="accent1">
                <a:alpha val="0"/>
              </a:schemeClr>
            </a:glow>
          </a:effectLst>
          <a:scene3d>
            <a:camera prst="orthographicFront">
              <a:rot lat="0" lon="11099976" rev="0"/>
            </a:camera>
            <a:lightRig rig="threePt" dir="t"/>
          </a:scene3d>
          <a:sp3d prstMaterial="powder">
            <a:bevelT w="1270000" h="0"/>
            <a:bevelB w="2654300" h="450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1123408" y="3450704"/>
            <a:ext cx="914400" cy="914400"/>
          </a:xfrm>
          <a:prstGeom prst="ellipse">
            <a:avLst/>
          </a:prstGeom>
          <a:solidFill>
            <a:srgbClr val="0070C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 name="Овал 5"/>
          <p:cNvSpPr/>
          <p:nvPr/>
        </p:nvSpPr>
        <p:spPr>
          <a:xfrm>
            <a:off x="5915000" y="3450704"/>
            <a:ext cx="914400" cy="914400"/>
          </a:xfrm>
          <a:prstGeom prst="ellipse">
            <a:avLst/>
          </a:prstGeom>
          <a:solidFill>
            <a:srgbClr val="0070C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Прямоугольник 10"/>
          <p:cNvSpPr/>
          <p:nvPr/>
        </p:nvSpPr>
        <p:spPr>
          <a:xfrm>
            <a:off x="1337593" y="3623530"/>
            <a:ext cx="486030" cy="646331"/>
          </a:xfrm>
          <a:prstGeom prst="rect">
            <a:avLst/>
          </a:prstGeom>
        </p:spPr>
        <p:txBody>
          <a:bodyPr wrap="none">
            <a:spAutoFit/>
          </a:bodyPr>
          <a:lstStyle/>
          <a:p>
            <a:r>
              <a:rPr lang="ru-RU" sz="3600" dirty="0"/>
              <a:t>Н</a:t>
            </a:r>
          </a:p>
        </p:txBody>
      </p:sp>
      <p:sp>
        <p:nvSpPr>
          <p:cNvPr id="12" name="Прямоугольник 11"/>
          <p:cNvSpPr/>
          <p:nvPr/>
        </p:nvSpPr>
        <p:spPr>
          <a:xfrm>
            <a:off x="6129185" y="3601434"/>
            <a:ext cx="486030" cy="646331"/>
          </a:xfrm>
          <a:prstGeom prst="rect">
            <a:avLst/>
          </a:prstGeom>
        </p:spPr>
        <p:txBody>
          <a:bodyPr wrap="none">
            <a:spAutoFit/>
          </a:bodyPr>
          <a:lstStyle/>
          <a:p>
            <a:r>
              <a:rPr lang="ru-RU" sz="3600" dirty="0"/>
              <a:t>Н</a:t>
            </a:r>
          </a:p>
        </p:txBody>
      </p:sp>
      <p:sp>
        <p:nvSpPr>
          <p:cNvPr id="13" name="Прямоугольник 12"/>
          <p:cNvSpPr/>
          <p:nvPr/>
        </p:nvSpPr>
        <p:spPr>
          <a:xfrm>
            <a:off x="3748111" y="4906034"/>
            <a:ext cx="495649" cy="646331"/>
          </a:xfrm>
          <a:prstGeom prst="rect">
            <a:avLst/>
          </a:prstGeom>
        </p:spPr>
        <p:txBody>
          <a:bodyPr wrap="none">
            <a:spAutoFit/>
          </a:bodyPr>
          <a:lstStyle/>
          <a:p>
            <a:r>
              <a:rPr lang="ru-RU" sz="3600" dirty="0"/>
              <a:t>О</a:t>
            </a:r>
          </a:p>
        </p:txBody>
      </p:sp>
      <p:cxnSp>
        <p:nvCxnSpPr>
          <p:cNvPr id="15" name="Прямая соединительная линия 14"/>
          <p:cNvCxnSpPr>
            <a:stCxn id="5" idx="5"/>
            <a:endCxn id="4" idx="2"/>
          </p:cNvCxnSpPr>
          <p:nvPr/>
        </p:nvCxnSpPr>
        <p:spPr>
          <a:xfrm>
            <a:off x="1903897" y="4231193"/>
            <a:ext cx="1299951" cy="998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4" idx="6"/>
            <a:endCxn id="6" idx="3"/>
          </p:cNvCxnSpPr>
          <p:nvPr/>
        </p:nvCxnSpPr>
        <p:spPr>
          <a:xfrm flipV="1">
            <a:off x="4788024" y="4231193"/>
            <a:ext cx="1260887" cy="998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3995935" y="3212976"/>
            <a:ext cx="1" cy="3501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865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6050" y="357166"/>
            <a:ext cx="6285942" cy="7608338"/>
          </a:xfrm>
        </p:spPr>
        <p:txBody>
          <a:bodyPr>
            <a:noAutofit/>
          </a:bodyPr>
          <a:lstStyle/>
          <a:p>
            <a:pPr algn="ctr">
              <a:defRPr/>
            </a:pP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«Симметрия… есть идея, с помощью которой человек веками пытался объяснить и создать порядок, красоту и совершенство».</a:t>
            </a: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48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4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8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8710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2752"/>
            <a:ext cx="7942192" cy="2420888"/>
          </a:xfrm>
        </p:spPr>
        <p:txBody>
          <a:bodyPr>
            <a:normAutofit fontScale="92500" lnSpcReduction="10000"/>
          </a:bodyPr>
          <a:lstStyle/>
          <a:p>
            <a:pPr marL="0" indent="0">
              <a:buNone/>
            </a:pPr>
            <a:r>
              <a:rPr lang="ru-RU" dirty="0">
                <a:latin typeface="Times New Roman" pitchFamily="18" charset="0"/>
                <a:cs typeface="Times New Roman" pitchFamily="18" charset="0"/>
              </a:rPr>
              <a:t>В молекуле метана </a:t>
            </a:r>
            <a:r>
              <a:rPr lang="ru-RU" dirty="0">
                <a:solidFill>
                  <a:srgbClr val="92D050"/>
                </a:solidFill>
                <a:latin typeface="Times New Roman" pitchFamily="18" charset="0"/>
                <a:cs typeface="Times New Roman" pitchFamily="18" charset="0"/>
              </a:rPr>
              <a:t>СН</a:t>
            </a:r>
            <a:r>
              <a:rPr lang="ru-RU" baseline="-25000" dirty="0">
                <a:solidFill>
                  <a:srgbClr val="92D050"/>
                </a:solidFill>
                <a:latin typeface="Times New Roman" pitchFamily="18" charset="0"/>
                <a:cs typeface="Times New Roman" pitchFamily="18" charset="0"/>
              </a:rPr>
              <a:t>4</a:t>
            </a:r>
            <a:r>
              <a:rPr lang="ru-RU" dirty="0">
                <a:latin typeface="Times New Roman" pitchFamily="18" charset="0"/>
                <a:cs typeface="Times New Roman" pitchFamily="18" charset="0"/>
              </a:rPr>
              <a:t> атом углерода связан с четырьмя одинаковыми атомами водорода. Физическое равноправие всех четырёх связей между атомами углерода и водорода естественным образом согласуется с пространственной структурой молекулы метана в виде </a:t>
            </a:r>
            <a:r>
              <a:rPr lang="ru-RU" dirty="0">
                <a:solidFill>
                  <a:srgbClr val="92D050"/>
                </a:solidFill>
                <a:latin typeface="Times New Roman" pitchFamily="18" charset="0"/>
                <a:cs typeface="Times New Roman" pitchFamily="18" charset="0"/>
              </a:rPr>
              <a:t>тетраэдра</a:t>
            </a:r>
            <a:r>
              <a:rPr lang="ru-RU" dirty="0">
                <a:latin typeface="Times New Roman" pitchFamily="18" charset="0"/>
                <a:cs typeface="Times New Roman" pitchFamily="18" charset="0"/>
              </a:rPr>
              <a:t>, в вершине которого находятся атомы водорода, а в центре - атом </a:t>
            </a:r>
            <a:r>
              <a:rPr lang="ru-RU" dirty="0" smtClean="0">
                <a:latin typeface="Times New Roman" pitchFamily="18" charset="0"/>
                <a:cs typeface="Times New Roman" pitchFamily="18" charset="0"/>
              </a:rPr>
              <a:t>углерода.</a:t>
            </a:r>
            <a:endParaRPr lang="ru-RU" dirty="0">
              <a:latin typeface="Times New Roman" pitchFamily="18" charset="0"/>
              <a:cs typeface="Times New Roman" pitchFamily="18" charset="0"/>
            </a:endParaRPr>
          </a:p>
          <a:p>
            <a:endParaRPr lang="ru-RU" dirty="0"/>
          </a:p>
        </p:txBody>
      </p:sp>
      <p:sp>
        <p:nvSpPr>
          <p:cNvPr id="5" name="Овал 4"/>
          <p:cNvSpPr/>
          <p:nvPr/>
        </p:nvSpPr>
        <p:spPr>
          <a:xfrm>
            <a:off x="3205416" y="2442592"/>
            <a:ext cx="914400" cy="914400"/>
          </a:xfrm>
          <a:prstGeom prst="ellipse">
            <a:avLst/>
          </a:prstGeom>
          <a:solidFill>
            <a:srgbClr val="FFC00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Овал 6"/>
          <p:cNvSpPr/>
          <p:nvPr/>
        </p:nvSpPr>
        <p:spPr>
          <a:xfrm>
            <a:off x="1311152" y="5063056"/>
            <a:ext cx="914400" cy="914400"/>
          </a:xfrm>
          <a:prstGeom prst="ellipse">
            <a:avLst/>
          </a:prstGeom>
          <a:solidFill>
            <a:srgbClr val="FFC00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9" name="Овал 8"/>
          <p:cNvSpPr/>
          <p:nvPr/>
        </p:nvSpPr>
        <p:spPr>
          <a:xfrm>
            <a:off x="4868024" y="5063056"/>
            <a:ext cx="914400" cy="914400"/>
          </a:xfrm>
          <a:prstGeom prst="ellipse">
            <a:avLst/>
          </a:prstGeom>
          <a:solidFill>
            <a:srgbClr val="FFC00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 name="Овал 9"/>
          <p:cNvSpPr/>
          <p:nvPr/>
        </p:nvSpPr>
        <p:spPr>
          <a:xfrm>
            <a:off x="3233468" y="4286898"/>
            <a:ext cx="914400" cy="914400"/>
          </a:xfrm>
          <a:prstGeom prst="ellipse">
            <a:avLst/>
          </a:prstGeom>
          <a:solidFill>
            <a:srgbClr val="0070C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cxnSp>
        <p:nvCxnSpPr>
          <p:cNvPr id="11" name="Прямая соединительная линия 10"/>
          <p:cNvCxnSpPr>
            <a:stCxn id="5" idx="4"/>
            <a:endCxn id="10" idx="0"/>
          </p:cNvCxnSpPr>
          <p:nvPr/>
        </p:nvCxnSpPr>
        <p:spPr>
          <a:xfrm>
            <a:off x="3662616" y="3356992"/>
            <a:ext cx="28052" cy="9299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Прямая соединительная линия 1034"/>
          <p:cNvCxnSpPr>
            <a:endCxn id="10" idx="3"/>
          </p:cNvCxnSpPr>
          <p:nvPr/>
        </p:nvCxnSpPr>
        <p:spPr>
          <a:xfrm flipV="1">
            <a:off x="1907704" y="5067387"/>
            <a:ext cx="1459675" cy="4528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Прямая соединительная линия 1036"/>
          <p:cNvCxnSpPr>
            <a:stCxn id="10" idx="5"/>
          </p:cNvCxnSpPr>
          <p:nvPr/>
        </p:nvCxnSpPr>
        <p:spPr>
          <a:xfrm>
            <a:off x="4013957" y="5067387"/>
            <a:ext cx="1206115" cy="4882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Прямая соединительная линия 1042"/>
          <p:cNvCxnSpPr/>
          <p:nvPr/>
        </p:nvCxnSpPr>
        <p:spPr>
          <a:xfrm flipV="1">
            <a:off x="3367379" y="4869160"/>
            <a:ext cx="323289" cy="13729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2865512" y="5784949"/>
            <a:ext cx="914400" cy="914400"/>
          </a:xfrm>
          <a:prstGeom prst="ellipse">
            <a:avLst/>
          </a:prstGeom>
          <a:solidFill>
            <a:srgbClr val="FFC000"/>
          </a:solidFill>
          <a:ln w="3175">
            <a:solidFill>
              <a:schemeClr val="tx1"/>
            </a:solidFill>
          </a:ln>
          <a:effectLst>
            <a:glow rad="127000">
              <a:schemeClr val="accent1">
                <a:alpha val="0"/>
              </a:schemeClr>
            </a:glow>
          </a:effectLst>
          <a:scene3d>
            <a:camera prst="orthographicFront">
              <a:rot lat="0" lon="21599991" rev="0"/>
            </a:camera>
            <a:lightRig rig="threePt" dir="t"/>
          </a:scene3d>
          <a:sp3d prstMaterial="softEdge">
            <a:bevelT w="495300" h="266700"/>
            <a:bevelB w="831850" h="266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76" name="Прямоугольник 1075"/>
          <p:cNvSpPr/>
          <p:nvPr/>
        </p:nvSpPr>
        <p:spPr>
          <a:xfrm>
            <a:off x="3394413" y="4260753"/>
            <a:ext cx="592509" cy="707886"/>
          </a:xfrm>
          <a:prstGeom prst="rect">
            <a:avLst/>
          </a:prstGeom>
        </p:spPr>
        <p:txBody>
          <a:bodyPr wrap="square">
            <a:spAutoFit/>
          </a:bodyPr>
          <a:lstStyle/>
          <a:p>
            <a:r>
              <a:rPr lang="ru-RU" sz="4000" dirty="0"/>
              <a:t>С</a:t>
            </a:r>
          </a:p>
        </p:txBody>
      </p:sp>
      <p:sp>
        <p:nvSpPr>
          <p:cNvPr id="1077" name="Прямоугольник 1076"/>
          <p:cNvSpPr/>
          <p:nvPr/>
        </p:nvSpPr>
        <p:spPr>
          <a:xfrm>
            <a:off x="3433627" y="2576626"/>
            <a:ext cx="486030" cy="646331"/>
          </a:xfrm>
          <a:prstGeom prst="rect">
            <a:avLst/>
          </a:prstGeom>
        </p:spPr>
        <p:txBody>
          <a:bodyPr wrap="none">
            <a:spAutoFit/>
          </a:bodyPr>
          <a:lstStyle/>
          <a:p>
            <a:r>
              <a:rPr lang="ru-RU" sz="3600" dirty="0"/>
              <a:t>Н</a:t>
            </a:r>
          </a:p>
        </p:txBody>
      </p:sp>
      <p:sp>
        <p:nvSpPr>
          <p:cNvPr id="86" name="Прямоугольник 85"/>
          <p:cNvSpPr/>
          <p:nvPr/>
        </p:nvSpPr>
        <p:spPr>
          <a:xfrm>
            <a:off x="5130318" y="5201298"/>
            <a:ext cx="486030" cy="646331"/>
          </a:xfrm>
          <a:prstGeom prst="rect">
            <a:avLst/>
          </a:prstGeom>
        </p:spPr>
        <p:txBody>
          <a:bodyPr wrap="none">
            <a:spAutoFit/>
          </a:bodyPr>
          <a:lstStyle/>
          <a:p>
            <a:r>
              <a:rPr lang="ru-RU" sz="3600" dirty="0"/>
              <a:t>Н</a:t>
            </a:r>
          </a:p>
        </p:txBody>
      </p:sp>
      <p:sp>
        <p:nvSpPr>
          <p:cNvPr id="87" name="Прямоугольник 86"/>
          <p:cNvSpPr/>
          <p:nvPr/>
        </p:nvSpPr>
        <p:spPr>
          <a:xfrm>
            <a:off x="3079697" y="5966674"/>
            <a:ext cx="486030" cy="646331"/>
          </a:xfrm>
          <a:prstGeom prst="rect">
            <a:avLst/>
          </a:prstGeom>
        </p:spPr>
        <p:txBody>
          <a:bodyPr wrap="none">
            <a:spAutoFit/>
          </a:bodyPr>
          <a:lstStyle/>
          <a:p>
            <a:r>
              <a:rPr lang="ru-RU" sz="3600" dirty="0"/>
              <a:t>Н</a:t>
            </a:r>
          </a:p>
        </p:txBody>
      </p:sp>
      <p:sp>
        <p:nvSpPr>
          <p:cNvPr id="88" name="Прямоугольник 87"/>
          <p:cNvSpPr/>
          <p:nvPr/>
        </p:nvSpPr>
        <p:spPr>
          <a:xfrm>
            <a:off x="1546414" y="5201298"/>
            <a:ext cx="486030" cy="646331"/>
          </a:xfrm>
          <a:prstGeom prst="rect">
            <a:avLst/>
          </a:prstGeom>
        </p:spPr>
        <p:txBody>
          <a:bodyPr wrap="none">
            <a:spAutoFit/>
          </a:bodyPr>
          <a:lstStyle/>
          <a:p>
            <a:r>
              <a:rPr lang="ru-RU" sz="3600" dirty="0"/>
              <a:t>Н</a:t>
            </a:r>
          </a:p>
        </p:txBody>
      </p:sp>
      <p:cxnSp>
        <p:nvCxnSpPr>
          <p:cNvPr id="1061" name="Прямая соединительная линия 1060"/>
          <p:cNvCxnSpPr/>
          <p:nvPr/>
        </p:nvCxnSpPr>
        <p:spPr>
          <a:xfrm>
            <a:off x="3662616" y="2775630"/>
            <a:ext cx="1662608" cy="27800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5" name="Прямая соединительная линия 1064"/>
          <p:cNvCxnSpPr/>
          <p:nvPr/>
        </p:nvCxnSpPr>
        <p:spPr>
          <a:xfrm flipV="1">
            <a:off x="3293767" y="5558925"/>
            <a:ext cx="2002512" cy="721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7" name="Прямая соединительная линия 1066"/>
          <p:cNvCxnSpPr/>
          <p:nvPr/>
        </p:nvCxnSpPr>
        <p:spPr>
          <a:xfrm>
            <a:off x="1789429" y="5555654"/>
            <a:ext cx="3556872"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3" name="Прямая соединительная линия 1062"/>
          <p:cNvCxnSpPr/>
          <p:nvPr/>
        </p:nvCxnSpPr>
        <p:spPr>
          <a:xfrm>
            <a:off x="1777912" y="5555655"/>
            <a:ext cx="1554360" cy="721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9" name="Прямая соединительная линия 1058"/>
          <p:cNvCxnSpPr/>
          <p:nvPr/>
        </p:nvCxnSpPr>
        <p:spPr>
          <a:xfrm flipH="1">
            <a:off x="1789429" y="2775630"/>
            <a:ext cx="1873187" cy="2780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Пятиугольник 88">
            <a:hlinkClick r:id="rId2" action="ppaction://hlinksldjump"/>
          </p:cNvPr>
          <p:cNvSpPr/>
          <p:nvPr/>
        </p:nvSpPr>
        <p:spPr>
          <a:xfrm>
            <a:off x="8169852" y="6361477"/>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cxnSp>
        <p:nvCxnSpPr>
          <p:cNvPr id="23" name="Прямая соединительная линия 22"/>
          <p:cNvCxnSpPr/>
          <p:nvPr/>
        </p:nvCxnSpPr>
        <p:spPr>
          <a:xfrm flipH="1">
            <a:off x="3322712" y="2775630"/>
            <a:ext cx="339904" cy="35019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5268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76"/>
                                        </p:tgtEl>
                                        <p:attrNameLst>
                                          <p:attrName>style.visibility</p:attrName>
                                        </p:attrNameLst>
                                      </p:cBhvr>
                                      <p:to>
                                        <p:strVal val="visible"/>
                                      </p:to>
                                    </p:set>
                                    <p:animEffect transition="in" filter="fade">
                                      <p:cBhvr>
                                        <p:cTn id="11" dur="500"/>
                                        <p:tgtEl>
                                          <p:spTgt spid="107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77"/>
                                        </p:tgtEl>
                                        <p:attrNameLst>
                                          <p:attrName>style.visibility</p:attrName>
                                        </p:attrNameLst>
                                      </p:cBhvr>
                                      <p:to>
                                        <p:strVal val="visible"/>
                                      </p:to>
                                    </p:set>
                                    <p:animEffect transition="in" filter="fade">
                                      <p:cBhvr>
                                        <p:cTn id="19" dur="500"/>
                                        <p:tgtEl>
                                          <p:spTgt spid="107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fade">
                                      <p:cBhvr>
                                        <p:cTn id="35" dur="500"/>
                                        <p:tgtEl>
                                          <p:spTgt spid="10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43"/>
                                        </p:tgtEl>
                                        <p:attrNameLst>
                                          <p:attrName>style.visibility</p:attrName>
                                        </p:attrNameLst>
                                      </p:cBhvr>
                                      <p:to>
                                        <p:strVal val="visible"/>
                                      </p:to>
                                    </p:set>
                                    <p:animEffect transition="in" filter="fade">
                                      <p:cBhvr>
                                        <p:cTn id="47" dur="500"/>
                                        <p:tgtEl>
                                          <p:spTgt spid="104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35"/>
                                        </p:tgtEl>
                                        <p:attrNameLst>
                                          <p:attrName>style.visibility</p:attrName>
                                        </p:attrNameLst>
                                      </p:cBhvr>
                                      <p:to>
                                        <p:strVal val="visible"/>
                                      </p:to>
                                    </p:set>
                                    <p:animEffect transition="in" filter="fade">
                                      <p:cBhvr>
                                        <p:cTn id="59" dur="500"/>
                                        <p:tgtEl>
                                          <p:spTgt spid="103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67"/>
                                        </p:tgtEl>
                                        <p:attrNameLst>
                                          <p:attrName>style.visibility</p:attrName>
                                        </p:attrNameLst>
                                      </p:cBhvr>
                                      <p:to>
                                        <p:strVal val="visible"/>
                                      </p:to>
                                    </p:set>
                                    <p:animEffect transition="in" filter="fade">
                                      <p:cBhvr>
                                        <p:cTn id="63" dur="500"/>
                                        <p:tgtEl>
                                          <p:spTgt spid="1067"/>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65"/>
                                        </p:tgtEl>
                                        <p:attrNameLst>
                                          <p:attrName>style.visibility</p:attrName>
                                        </p:attrNameLst>
                                      </p:cBhvr>
                                      <p:to>
                                        <p:strVal val="visible"/>
                                      </p:to>
                                    </p:set>
                                    <p:animEffect transition="in" filter="fade">
                                      <p:cBhvr>
                                        <p:cTn id="67" dur="500"/>
                                        <p:tgtEl>
                                          <p:spTgt spid="106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63"/>
                                        </p:tgtEl>
                                        <p:attrNameLst>
                                          <p:attrName>style.visibility</p:attrName>
                                        </p:attrNameLst>
                                      </p:cBhvr>
                                      <p:to>
                                        <p:strVal val="visible"/>
                                      </p:to>
                                    </p:set>
                                    <p:animEffect transition="in" filter="fade">
                                      <p:cBhvr>
                                        <p:cTn id="71" dur="500"/>
                                        <p:tgtEl>
                                          <p:spTgt spid="106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61"/>
                                        </p:tgtEl>
                                        <p:attrNameLst>
                                          <p:attrName>style.visibility</p:attrName>
                                        </p:attrNameLst>
                                      </p:cBhvr>
                                      <p:to>
                                        <p:strVal val="visible"/>
                                      </p:to>
                                    </p:set>
                                    <p:animEffect transition="in" filter="fade">
                                      <p:cBhvr>
                                        <p:cTn id="75" dur="500"/>
                                        <p:tgtEl>
                                          <p:spTgt spid="106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059"/>
                                        </p:tgtEl>
                                        <p:attrNameLst>
                                          <p:attrName>style.visibility</p:attrName>
                                        </p:attrNameLst>
                                      </p:cBhvr>
                                      <p:to>
                                        <p:strVal val="visible"/>
                                      </p:to>
                                    </p:set>
                                    <p:animEffect transition="in" filter="fade">
                                      <p:cBhvr>
                                        <p:cTn id="79" dur="500"/>
                                        <p:tgtEl>
                                          <p:spTgt spid="105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8" grpId="0" animBg="1"/>
      <p:bldP spid="1076" grpId="0"/>
      <p:bldP spid="1077" grpId="0"/>
      <p:bldP spid="86" grpId="0"/>
      <p:bldP spid="87"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172400" cy="1368152"/>
          </a:xfrm>
        </p:spPr>
        <p:txBody>
          <a:bodyPr>
            <a:normAutofit/>
          </a:bodyPr>
          <a:lstStyle/>
          <a:p>
            <a:r>
              <a:rPr lang="ru-RU" b="0" dirty="0"/>
              <a:t>СИММЕТРИЯ В РУССКОМ ЯЗЫКЕ</a:t>
            </a:r>
          </a:p>
        </p:txBody>
      </p:sp>
      <p:sp>
        <p:nvSpPr>
          <p:cNvPr id="6" name="Прямоугольник 5"/>
          <p:cNvSpPr/>
          <p:nvPr/>
        </p:nvSpPr>
        <p:spPr>
          <a:xfrm>
            <a:off x="323528" y="980727"/>
            <a:ext cx="7704856" cy="954107"/>
          </a:xfrm>
          <a:prstGeom prst="rect">
            <a:avLst/>
          </a:prstGeom>
        </p:spPr>
        <p:txBody>
          <a:bodyPr wrap="square">
            <a:spAutoFit/>
          </a:bodyPr>
          <a:lstStyle/>
          <a:p>
            <a:r>
              <a:rPr lang="ru-RU" sz="2800" dirty="0">
                <a:latin typeface="Times New Roman" pitchFamily="18" charset="0"/>
                <a:cs typeface="Times New Roman" pitchFamily="18" charset="0"/>
              </a:rPr>
              <a:t>Буквы А, М, Т, Ш, П имеют вертикальную ось </a:t>
            </a:r>
            <a:r>
              <a:rPr lang="ru-RU" sz="2800" dirty="0" smtClean="0">
                <a:latin typeface="Times New Roman" pitchFamily="18" charset="0"/>
                <a:cs typeface="Times New Roman" pitchFamily="18" charset="0"/>
              </a:rPr>
              <a:t>симметрии.</a:t>
            </a:r>
            <a:endParaRPr lang="ru-RU" sz="2800" dirty="0">
              <a:latin typeface="Times New Roman" pitchFamily="18" charset="0"/>
              <a:cs typeface="Times New Roman" pitchFamily="18" charset="0"/>
            </a:endParaRPr>
          </a:p>
        </p:txBody>
      </p:sp>
      <p:sp>
        <p:nvSpPr>
          <p:cNvPr id="7" name="Прямоугольник 6"/>
          <p:cNvSpPr/>
          <p:nvPr/>
        </p:nvSpPr>
        <p:spPr>
          <a:xfrm>
            <a:off x="552399" y="1920898"/>
            <a:ext cx="915635" cy="1569660"/>
          </a:xfrm>
          <a:prstGeom prst="rect">
            <a:avLst/>
          </a:prstGeom>
        </p:spPr>
        <p:txBody>
          <a:bodyPr wrap="none">
            <a:spAutoFit/>
          </a:bodyPr>
          <a:lstStyle/>
          <a:p>
            <a:r>
              <a:rPr lang="ru-RU" sz="9600" dirty="0"/>
              <a:t>А</a:t>
            </a:r>
            <a:endParaRPr lang="ru-RU" dirty="0"/>
          </a:p>
        </p:txBody>
      </p:sp>
      <p:sp>
        <p:nvSpPr>
          <p:cNvPr id="8" name="Прямоугольник 7"/>
          <p:cNvSpPr/>
          <p:nvPr/>
        </p:nvSpPr>
        <p:spPr>
          <a:xfrm>
            <a:off x="1657336" y="1920898"/>
            <a:ext cx="1099981" cy="1569660"/>
          </a:xfrm>
          <a:prstGeom prst="rect">
            <a:avLst/>
          </a:prstGeom>
        </p:spPr>
        <p:txBody>
          <a:bodyPr wrap="none">
            <a:spAutoFit/>
          </a:bodyPr>
          <a:lstStyle/>
          <a:p>
            <a:r>
              <a:rPr lang="ru-RU" sz="9600" dirty="0"/>
              <a:t>М</a:t>
            </a:r>
            <a:endParaRPr lang="ru-RU" dirty="0"/>
          </a:p>
        </p:txBody>
      </p:sp>
      <p:sp>
        <p:nvSpPr>
          <p:cNvPr id="9" name="Прямоугольник 8"/>
          <p:cNvSpPr/>
          <p:nvPr/>
        </p:nvSpPr>
        <p:spPr>
          <a:xfrm>
            <a:off x="2848080" y="1960271"/>
            <a:ext cx="947695" cy="1569660"/>
          </a:xfrm>
          <a:prstGeom prst="rect">
            <a:avLst/>
          </a:prstGeom>
        </p:spPr>
        <p:txBody>
          <a:bodyPr wrap="none">
            <a:spAutoFit/>
          </a:bodyPr>
          <a:lstStyle/>
          <a:p>
            <a:r>
              <a:rPr lang="ru-RU" sz="9600" dirty="0" smtClean="0"/>
              <a:t>Т</a:t>
            </a:r>
            <a:endParaRPr lang="ru-RU" dirty="0"/>
          </a:p>
        </p:txBody>
      </p:sp>
      <p:sp>
        <p:nvSpPr>
          <p:cNvPr id="10" name="Прямоугольник 9"/>
          <p:cNvSpPr/>
          <p:nvPr/>
        </p:nvSpPr>
        <p:spPr>
          <a:xfrm>
            <a:off x="3874756" y="1960271"/>
            <a:ext cx="1285929" cy="1569660"/>
          </a:xfrm>
          <a:prstGeom prst="rect">
            <a:avLst/>
          </a:prstGeom>
        </p:spPr>
        <p:txBody>
          <a:bodyPr wrap="none">
            <a:spAutoFit/>
          </a:bodyPr>
          <a:lstStyle/>
          <a:p>
            <a:r>
              <a:rPr lang="ru-RU" sz="9600" dirty="0"/>
              <a:t>Ш</a:t>
            </a:r>
            <a:endParaRPr lang="ru-RU" dirty="0"/>
          </a:p>
        </p:txBody>
      </p:sp>
      <p:sp>
        <p:nvSpPr>
          <p:cNvPr id="11" name="Прямоугольник 10"/>
          <p:cNvSpPr/>
          <p:nvPr/>
        </p:nvSpPr>
        <p:spPr>
          <a:xfrm>
            <a:off x="5436096" y="1960271"/>
            <a:ext cx="966931" cy="1569660"/>
          </a:xfrm>
          <a:prstGeom prst="rect">
            <a:avLst/>
          </a:prstGeom>
        </p:spPr>
        <p:txBody>
          <a:bodyPr wrap="none">
            <a:spAutoFit/>
          </a:bodyPr>
          <a:lstStyle/>
          <a:p>
            <a:r>
              <a:rPr lang="ru-RU" sz="9600" dirty="0"/>
              <a:t>П</a:t>
            </a:r>
          </a:p>
        </p:txBody>
      </p:sp>
      <p:cxnSp>
        <p:nvCxnSpPr>
          <p:cNvPr id="22" name="Прямая соединительная линия 21"/>
          <p:cNvCxnSpPr>
            <a:stCxn id="11" idx="0"/>
            <a:endCxn id="11" idx="2"/>
          </p:cNvCxnSpPr>
          <p:nvPr/>
        </p:nvCxnSpPr>
        <p:spPr>
          <a:xfrm>
            <a:off x="5919562" y="1960271"/>
            <a:ext cx="0" cy="156966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95536" y="3673366"/>
            <a:ext cx="7632848" cy="523220"/>
          </a:xfrm>
          <a:prstGeom prst="rect">
            <a:avLst/>
          </a:prstGeom>
        </p:spPr>
        <p:txBody>
          <a:bodyPr wrap="square">
            <a:spAutoFit/>
          </a:bodyPr>
          <a:lstStyle/>
          <a:p>
            <a:r>
              <a:rPr lang="ru-RU" sz="2800" dirty="0">
                <a:latin typeface="Times New Roman" pitchFamily="18" charset="0"/>
                <a:cs typeface="Times New Roman" pitchFamily="18" charset="0"/>
              </a:rPr>
              <a:t>В, З, К, С, </a:t>
            </a:r>
            <a:r>
              <a:rPr lang="ru-RU" sz="2800" dirty="0" smtClean="0">
                <a:latin typeface="Times New Roman" pitchFamily="18" charset="0"/>
                <a:cs typeface="Times New Roman" pitchFamily="18" charset="0"/>
              </a:rPr>
              <a:t>Э, </a:t>
            </a:r>
            <a:r>
              <a:rPr lang="ru-RU" sz="2800" dirty="0">
                <a:latin typeface="Times New Roman" pitchFamily="18" charset="0"/>
                <a:cs typeface="Times New Roman" pitchFamily="18" charset="0"/>
              </a:rPr>
              <a:t>Е – горизонтальную.</a:t>
            </a:r>
          </a:p>
        </p:txBody>
      </p:sp>
      <p:sp>
        <p:nvSpPr>
          <p:cNvPr id="30" name="Прямоугольник 29"/>
          <p:cNvSpPr/>
          <p:nvPr/>
        </p:nvSpPr>
        <p:spPr>
          <a:xfrm>
            <a:off x="158061" y="3709363"/>
            <a:ext cx="819455" cy="1569660"/>
          </a:xfrm>
          <a:prstGeom prst="rect">
            <a:avLst/>
          </a:prstGeom>
        </p:spPr>
        <p:txBody>
          <a:bodyPr wrap="none">
            <a:spAutoFit/>
          </a:bodyPr>
          <a:lstStyle/>
          <a:p>
            <a:r>
              <a:rPr lang="ru-RU" sz="9600" dirty="0" smtClean="0"/>
              <a:t>в</a:t>
            </a:r>
            <a:endParaRPr lang="ru-RU" dirty="0"/>
          </a:p>
        </p:txBody>
      </p:sp>
      <p:sp>
        <p:nvSpPr>
          <p:cNvPr id="31" name="Прямоугольник 30"/>
          <p:cNvSpPr/>
          <p:nvPr/>
        </p:nvSpPr>
        <p:spPr>
          <a:xfrm>
            <a:off x="983745" y="3709363"/>
            <a:ext cx="744114" cy="1569660"/>
          </a:xfrm>
          <a:prstGeom prst="rect">
            <a:avLst/>
          </a:prstGeom>
        </p:spPr>
        <p:txBody>
          <a:bodyPr wrap="none">
            <a:spAutoFit/>
          </a:bodyPr>
          <a:lstStyle/>
          <a:p>
            <a:r>
              <a:rPr lang="ru-RU" sz="9600" dirty="0"/>
              <a:t>з</a:t>
            </a:r>
            <a:endParaRPr lang="ru-RU" dirty="0"/>
          </a:p>
        </p:txBody>
      </p:sp>
      <p:sp>
        <p:nvSpPr>
          <p:cNvPr id="32" name="Прямоугольник 31"/>
          <p:cNvSpPr/>
          <p:nvPr/>
        </p:nvSpPr>
        <p:spPr>
          <a:xfrm>
            <a:off x="1619787" y="3709363"/>
            <a:ext cx="819455" cy="1569660"/>
          </a:xfrm>
          <a:prstGeom prst="rect">
            <a:avLst/>
          </a:prstGeom>
        </p:spPr>
        <p:txBody>
          <a:bodyPr wrap="none">
            <a:spAutoFit/>
          </a:bodyPr>
          <a:lstStyle/>
          <a:p>
            <a:r>
              <a:rPr lang="ru-RU" sz="9600" dirty="0"/>
              <a:t>к</a:t>
            </a:r>
            <a:endParaRPr lang="ru-RU" dirty="0"/>
          </a:p>
        </p:txBody>
      </p:sp>
      <p:sp>
        <p:nvSpPr>
          <p:cNvPr id="33" name="Прямоугольник 32"/>
          <p:cNvSpPr/>
          <p:nvPr/>
        </p:nvSpPr>
        <p:spPr>
          <a:xfrm>
            <a:off x="2355682" y="3709363"/>
            <a:ext cx="797013" cy="1569660"/>
          </a:xfrm>
          <a:prstGeom prst="rect">
            <a:avLst/>
          </a:prstGeom>
        </p:spPr>
        <p:txBody>
          <a:bodyPr wrap="none">
            <a:spAutoFit/>
          </a:bodyPr>
          <a:lstStyle/>
          <a:p>
            <a:r>
              <a:rPr lang="ru-RU" sz="9600" dirty="0"/>
              <a:t>с</a:t>
            </a:r>
            <a:endParaRPr lang="ru-RU" dirty="0"/>
          </a:p>
        </p:txBody>
      </p:sp>
      <p:sp>
        <p:nvSpPr>
          <p:cNvPr id="34" name="Прямоугольник 33"/>
          <p:cNvSpPr/>
          <p:nvPr/>
        </p:nvSpPr>
        <p:spPr>
          <a:xfrm>
            <a:off x="3101209" y="3709363"/>
            <a:ext cx="797013" cy="1569660"/>
          </a:xfrm>
          <a:prstGeom prst="rect">
            <a:avLst/>
          </a:prstGeom>
        </p:spPr>
        <p:txBody>
          <a:bodyPr wrap="none">
            <a:spAutoFit/>
          </a:bodyPr>
          <a:lstStyle/>
          <a:p>
            <a:r>
              <a:rPr lang="ru-RU" sz="9600" dirty="0"/>
              <a:t>э</a:t>
            </a:r>
            <a:endParaRPr lang="ru-RU" dirty="0"/>
          </a:p>
        </p:txBody>
      </p:sp>
      <p:sp>
        <p:nvSpPr>
          <p:cNvPr id="35" name="Прямоугольник 34"/>
          <p:cNvSpPr/>
          <p:nvPr/>
        </p:nvSpPr>
        <p:spPr>
          <a:xfrm>
            <a:off x="3794894" y="3709363"/>
            <a:ext cx="857927" cy="1569660"/>
          </a:xfrm>
          <a:prstGeom prst="rect">
            <a:avLst/>
          </a:prstGeom>
        </p:spPr>
        <p:txBody>
          <a:bodyPr wrap="none">
            <a:spAutoFit/>
          </a:bodyPr>
          <a:lstStyle/>
          <a:p>
            <a:r>
              <a:rPr lang="ru-RU" sz="9600" dirty="0" smtClean="0"/>
              <a:t>е</a:t>
            </a:r>
            <a:endParaRPr lang="ru-RU" dirty="0"/>
          </a:p>
        </p:txBody>
      </p:sp>
      <p:cxnSp>
        <p:nvCxnSpPr>
          <p:cNvPr id="39" name="Прямая соединительная линия 38"/>
          <p:cNvCxnSpPr/>
          <p:nvPr/>
        </p:nvCxnSpPr>
        <p:spPr>
          <a:xfrm>
            <a:off x="2355682" y="4608000"/>
            <a:ext cx="79701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765488" y="5277883"/>
            <a:ext cx="5154073" cy="1323439"/>
          </a:xfrm>
          <a:prstGeom prst="rect">
            <a:avLst/>
          </a:prstGeom>
        </p:spPr>
        <p:txBody>
          <a:bodyPr wrap="square">
            <a:spAutoFit/>
          </a:bodyPr>
          <a:lstStyle/>
          <a:p>
            <a:r>
              <a:rPr lang="ru-RU" sz="8000" dirty="0"/>
              <a:t>Ж Н О Ф Х</a:t>
            </a:r>
          </a:p>
        </p:txBody>
      </p:sp>
      <p:sp>
        <p:nvSpPr>
          <p:cNvPr id="43" name="Прямоугольник 42"/>
          <p:cNvSpPr/>
          <p:nvPr/>
        </p:nvSpPr>
        <p:spPr>
          <a:xfrm>
            <a:off x="162000" y="4954717"/>
            <a:ext cx="8010400" cy="461665"/>
          </a:xfrm>
          <a:prstGeom prst="rect">
            <a:avLst/>
          </a:prstGeom>
        </p:spPr>
        <p:txBody>
          <a:bodyPr wrap="square">
            <a:spAutoFit/>
          </a:bodyPr>
          <a:lstStyle/>
          <a:p>
            <a:r>
              <a:rPr lang="ru-RU" sz="2400" dirty="0">
                <a:latin typeface="Times New Roman" pitchFamily="18" charset="0"/>
                <a:cs typeface="Times New Roman" pitchFamily="18" charset="0"/>
              </a:rPr>
              <a:t>А буквы Ж, Н, О, Ф, Х имеют по две оси симметрии.</a:t>
            </a:r>
          </a:p>
        </p:txBody>
      </p:sp>
      <p:cxnSp>
        <p:nvCxnSpPr>
          <p:cNvPr id="45" name="Прямая соединительная линия 44"/>
          <p:cNvCxnSpPr/>
          <p:nvPr/>
        </p:nvCxnSpPr>
        <p:spPr>
          <a:xfrm>
            <a:off x="2848080" y="5949280"/>
            <a:ext cx="105014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3373151" y="5416382"/>
            <a:ext cx="0" cy="96494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Пятиугольник 56">
            <a:hlinkClick r:id="rId2" action="ppaction://hlinksldjump"/>
          </p:cNvPr>
          <p:cNvSpPr/>
          <p:nvPr/>
        </p:nvSpPr>
        <p:spPr>
          <a:xfrm>
            <a:off x="8169852" y="6361477"/>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16845101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30" grpId="0"/>
      <p:bldP spid="31" grpId="0"/>
      <p:bldP spid="32" grpId="0"/>
      <p:bldP spid="33" grpId="0"/>
      <p:bldP spid="34" grpId="0"/>
      <p:bldP spid="35"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242048" cy="626328"/>
          </a:xfrm>
        </p:spPr>
        <p:txBody>
          <a:bodyPr>
            <a:normAutofit fontScale="90000"/>
          </a:bodyPr>
          <a:lstStyle/>
          <a:p>
            <a:r>
              <a:rPr lang="ru-RU" sz="4000" dirty="0">
                <a:solidFill>
                  <a:srgbClr val="F9DAAB"/>
                </a:solidFill>
                <a:latin typeface="Times New Roman" pitchFamily="18" charset="0"/>
                <a:cs typeface="Times New Roman" pitchFamily="18" charset="0"/>
              </a:rPr>
              <a:t>Симметрия в архитектуре</a:t>
            </a:r>
            <a:endParaRPr lang="ru-RU" dirty="0"/>
          </a:p>
        </p:txBody>
      </p:sp>
      <p:sp>
        <p:nvSpPr>
          <p:cNvPr id="3" name="Объект 2"/>
          <p:cNvSpPr>
            <a:spLocks noGrp="1"/>
          </p:cNvSpPr>
          <p:nvPr>
            <p:ph sz="half" idx="1"/>
          </p:nvPr>
        </p:nvSpPr>
        <p:spPr>
          <a:xfrm>
            <a:off x="467544" y="764704"/>
            <a:ext cx="7283152" cy="820688"/>
          </a:xfrm>
        </p:spPr>
        <p:txBody>
          <a:bodyPr>
            <a:normAutofit fontScale="92500" lnSpcReduction="10000"/>
          </a:bodyPr>
          <a:lstStyle/>
          <a:p>
            <a:pPr marL="0" indent="0">
              <a:buNone/>
            </a:pPr>
            <a:r>
              <a:rPr lang="ru-RU" b="1" dirty="0">
                <a:latin typeface="Times New Roman" pitchFamily="18" charset="0"/>
                <a:cs typeface="Times New Roman" pitchFamily="18" charset="0"/>
              </a:rPr>
              <a:t>Симметрия – царица архитектурного совершенства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a:buNone/>
            </a:pPr>
            <a:endParaRPr lang="ru-RU"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1600" y="1626676"/>
            <a:ext cx="6336704" cy="5219140"/>
          </a:xfrm>
        </p:spPr>
      </p:pic>
    </p:spTree>
    <p:extLst>
      <p:ext uri="{BB962C8B-B14F-4D97-AF65-F5344CB8AC3E}">
        <p14:creationId xmlns:p14="http://schemas.microsoft.com/office/powerpoint/2010/main" val="22269213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0" y="17552"/>
            <a:ext cx="8100392" cy="1252736"/>
          </a:xfrm>
        </p:spPr>
        <p:txBody>
          <a:bodyPr>
            <a:normAutofit fontScale="92500" lnSpcReduction="10000"/>
          </a:bodyPr>
          <a:lstStyle/>
          <a:p>
            <a:pPr marL="0" indent="0">
              <a:buNone/>
            </a:pPr>
            <a:r>
              <a:rPr lang="ru-RU" dirty="0">
                <a:latin typeface="Times New Roman" pitchFamily="18" charset="0"/>
                <a:cs typeface="Times New Roman" pitchFamily="18" charset="0"/>
              </a:rPr>
              <a:t>Кроме зеркальной симметрии </a:t>
            </a:r>
            <a:r>
              <a:rPr lang="ru-RU" dirty="0" smtClean="0">
                <a:latin typeface="Times New Roman" pitchFamily="18" charset="0"/>
                <a:cs typeface="Times New Roman" pitchFamily="18" charset="0"/>
              </a:rPr>
              <a:t>в архитектуре встречается  </a:t>
            </a:r>
            <a:r>
              <a:rPr lang="ru-RU" dirty="0">
                <a:latin typeface="Times New Roman" pitchFamily="18" charset="0"/>
                <a:cs typeface="Times New Roman" pitchFamily="18" charset="0"/>
              </a:rPr>
              <a:t>центральная </a:t>
            </a:r>
            <a:r>
              <a:rPr lang="ru-RU" dirty="0" smtClean="0">
                <a:latin typeface="Times New Roman" pitchFamily="18" charset="0"/>
                <a:cs typeface="Times New Roman" pitchFamily="18" charset="0"/>
              </a:rPr>
              <a:t>и </a:t>
            </a:r>
            <a:r>
              <a:rPr lang="ru-RU" dirty="0">
                <a:latin typeface="Times New Roman" pitchFamily="18" charset="0"/>
                <a:cs typeface="Times New Roman" pitchFamily="18" charset="0"/>
              </a:rPr>
              <a:t>поворотная симметрия. </a:t>
            </a:r>
            <a:r>
              <a:rPr lang="ru-RU" dirty="0"/>
              <a:t/>
            </a:r>
            <a:br>
              <a:rPr lang="ru-RU" dirty="0"/>
            </a:b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3528" y="908720"/>
            <a:ext cx="7584843" cy="5688632"/>
          </a:xfrm>
        </p:spPr>
      </p:pic>
    </p:spTree>
    <p:extLst>
      <p:ext uri="{BB962C8B-B14F-4D97-AF65-F5344CB8AC3E}">
        <p14:creationId xmlns:p14="http://schemas.microsoft.com/office/powerpoint/2010/main" val="490729410"/>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5574" y="260647"/>
            <a:ext cx="8088834" cy="1296145"/>
          </a:xfrm>
        </p:spPr>
        <p:txBody>
          <a:bodyPr>
            <a:normAutofit fontScale="85000" lnSpcReduction="20000"/>
          </a:bodyPr>
          <a:lstStyle/>
          <a:p>
            <a:pPr marL="0" indent="0">
              <a:buNone/>
            </a:pPr>
            <a:r>
              <a:rPr lang="ru-RU" dirty="0">
                <a:latin typeface="Times New Roman" pitchFamily="18" charset="0"/>
                <a:cs typeface="Times New Roman" pitchFamily="18" charset="0"/>
              </a:rPr>
              <a:t>Архитектурные сооружения, созданные человеком, в большей своей части симметричны. Они приятны для глаза, их люди считают красивыми. </a:t>
            </a:r>
            <a:r>
              <a:rPr lang="ru-RU" dirty="0"/>
              <a:t/>
            </a:r>
            <a:br>
              <a:rPr lang="ru-RU" dirty="0"/>
            </a:br>
            <a:endParaRPr lang="ru-RU" dirty="0"/>
          </a:p>
        </p:txBody>
      </p:sp>
      <p:pic>
        <p:nvPicPr>
          <p:cNvPr id="1030" name="Picture 6" descr="http://www.monacomedia.de/muenchenwiki/images/d/d9/Antikensammlu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1484783"/>
            <a:ext cx="7800801" cy="4847643"/>
          </a:xfrm>
          <a:prstGeom prst="rect">
            <a:avLst/>
          </a:prstGeom>
          <a:noFill/>
          <a:extLst>
            <a:ext uri="{909E8E84-426E-40DD-AFC4-6F175D3DCCD1}">
              <a14:hiddenFill xmlns:a14="http://schemas.microsoft.com/office/drawing/2010/main">
                <a:solidFill>
                  <a:srgbClr val="FFFFFF"/>
                </a:solidFill>
              </a14:hiddenFill>
            </a:ext>
          </a:extLst>
        </p:spPr>
      </p:pic>
      <p:sp>
        <p:nvSpPr>
          <p:cNvPr id="11" name="Пятиугольник 10">
            <a:hlinkClick r:id="rId3" action="ppaction://hlinksldjump"/>
          </p:cNvPr>
          <p:cNvSpPr/>
          <p:nvPr/>
        </p:nvSpPr>
        <p:spPr>
          <a:xfrm>
            <a:off x="8240242" y="6492200"/>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1440647441"/>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 descr="схема храма.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865728"/>
            <a:ext cx="3182937"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3" descr="220px-Reconstruction_zagraevsk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4624"/>
            <a:ext cx="20955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p:cNvSpPr txBox="1">
            <a:spLocks noChangeArrowheads="1"/>
          </p:cNvSpPr>
          <p:nvPr/>
        </p:nvSpPr>
        <p:spPr bwMode="auto">
          <a:xfrm>
            <a:off x="357188" y="5072063"/>
            <a:ext cx="2928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chemeClr val="bg1"/>
                </a:solidFill>
                <a:latin typeface="Century" pitchFamily="18" charset="0"/>
              </a:rPr>
              <a:t>Успенский собор </a:t>
            </a:r>
          </a:p>
          <a:p>
            <a:pPr algn="ctr" eaLnBrk="1" hangingPunct="1"/>
            <a:r>
              <a:rPr lang="ru-RU" b="1">
                <a:solidFill>
                  <a:schemeClr val="bg1"/>
                </a:solidFill>
                <a:latin typeface="Century" pitchFamily="18" charset="0"/>
              </a:rPr>
              <a:t>во Владимире </a:t>
            </a:r>
          </a:p>
          <a:p>
            <a:pPr algn="ctr" eaLnBrk="1" hangingPunct="1"/>
            <a:r>
              <a:rPr lang="ru-RU" b="1">
                <a:solidFill>
                  <a:schemeClr val="bg1"/>
                </a:solidFill>
                <a:latin typeface="Century" pitchFamily="18" charset="0"/>
              </a:rPr>
              <a:t>1158-1160 гг.</a:t>
            </a:r>
          </a:p>
        </p:txBody>
      </p:sp>
      <p:sp>
        <p:nvSpPr>
          <p:cNvPr id="7172" name="TextBox 6"/>
          <p:cNvSpPr txBox="1">
            <a:spLocks noChangeArrowheads="1"/>
          </p:cNvSpPr>
          <p:nvPr/>
        </p:nvSpPr>
        <p:spPr bwMode="auto">
          <a:xfrm>
            <a:off x="4643438" y="5786438"/>
            <a:ext cx="2928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chemeClr val="bg1"/>
                </a:solidFill>
                <a:latin typeface="Century" pitchFamily="18" charset="0"/>
              </a:rPr>
              <a:t>Успенский собор </a:t>
            </a:r>
          </a:p>
          <a:p>
            <a:pPr algn="ctr" eaLnBrk="1" hangingPunct="1"/>
            <a:r>
              <a:rPr lang="ru-RU" b="1">
                <a:solidFill>
                  <a:schemeClr val="bg1"/>
                </a:solidFill>
                <a:latin typeface="Century" pitchFamily="18" charset="0"/>
              </a:rPr>
              <a:t>во Владимире </a:t>
            </a:r>
          </a:p>
          <a:p>
            <a:pPr algn="ctr" eaLnBrk="1" hangingPunct="1"/>
            <a:r>
              <a:rPr lang="ru-RU" b="1">
                <a:solidFill>
                  <a:schemeClr val="bg1"/>
                </a:solidFill>
                <a:latin typeface="Century" pitchFamily="18" charset="0"/>
              </a:rPr>
              <a:t>Современный вид</a:t>
            </a:r>
          </a:p>
        </p:txBody>
      </p:sp>
      <p:sp>
        <p:nvSpPr>
          <p:cNvPr id="8" name="Прямоугольник 7"/>
          <p:cNvSpPr/>
          <p:nvPr/>
        </p:nvSpPr>
        <p:spPr>
          <a:xfrm>
            <a:off x="1534929" y="14106"/>
            <a:ext cx="5917004" cy="1754326"/>
          </a:xfrm>
          <a:prstGeom prst="rect">
            <a:avLst/>
          </a:prstGeom>
          <a:noFill/>
        </p:spPr>
        <p:txBody>
          <a:bodyPr wrap="none">
            <a:spAutoFit/>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Успенский собор </a:t>
            </a:r>
          </a:p>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во Владимире</a:t>
            </a:r>
          </a:p>
        </p:txBody>
      </p:sp>
      <p:pic>
        <p:nvPicPr>
          <p:cNvPr id="7" name="Рисунок 6" descr="vladimir Успенский собор.jpg"/>
          <p:cNvPicPr>
            <a:picLocks noChangeAspect="1"/>
          </p:cNvPicPr>
          <p:nvPr/>
        </p:nvPicPr>
        <p:blipFill>
          <a:blip r:embed="rId5"/>
          <a:stretch>
            <a:fillRect/>
          </a:stretch>
        </p:blipFill>
        <p:spPr>
          <a:xfrm>
            <a:off x="179512" y="2780928"/>
            <a:ext cx="4313919" cy="356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7530581"/>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28596" y="571480"/>
            <a:ext cx="8369599" cy="830997"/>
          </a:xfrm>
          <a:prstGeom prst="rect">
            <a:avLst/>
          </a:prstGeom>
          <a:noFill/>
        </p:spPr>
        <p:txBody>
          <a:bodyPr wrap="none">
            <a:spAutoFit/>
          </a:bodyPr>
          <a:lstStyle/>
          <a:p>
            <a:pPr algn="ctr" fontAlgn="auto">
              <a:spcBef>
                <a:spcPts val="0"/>
              </a:spcBef>
              <a:spcAft>
                <a:spcPts val="0"/>
              </a:spcAft>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Церковь Покрова на Нерли</a:t>
            </a:r>
          </a:p>
        </p:txBody>
      </p:sp>
      <p:pic>
        <p:nvPicPr>
          <p:cNvPr id="2051" name="Picture 3" descr="s35526855">
            <a:hlinkClick r:id="rId2" tooltip="&quot;Нажмите, для просмотра в полном размере...&quot;"/>
          </p:cNvPr>
          <p:cNvPicPr>
            <a:picLocks noChangeAspect="1" noChangeArrowheads="1"/>
          </p:cNvPicPr>
          <p:nvPr/>
        </p:nvPicPr>
        <p:blipFill>
          <a:blip r:embed="rId3"/>
          <a:srcRect b="4593"/>
          <a:stretch>
            <a:fillRect/>
          </a:stretch>
        </p:blipFill>
        <p:spPr bwMode="auto">
          <a:xfrm>
            <a:off x="1214414" y="1785926"/>
            <a:ext cx="6215106" cy="4195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466312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0"/>
          <p:cNvPicPr>
            <a:picLocks noChangeAspect="1" noChangeArrowheads="1"/>
          </p:cNvPicPr>
          <p:nvPr/>
        </p:nvPicPr>
        <p:blipFill>
          <a:blip r:embed="rId2">
            <a:extLst>
              <a:ext uri="{28A0092B-C50C-407E-A947-70E740481C1C}">
                <a14:useLocalDpi xmlns:a14="http://schemas.microsoft.com/office/drawing/2010/main" val="0"/>
              </a:ext>
            </a:extLst>
          </a:blip>
          <a:srcRect b="9427"/>
          <a:stretch>
            <a:fillRect/>
          </a:stretch>
        </p:blipFill>
        <p:spPr bwMode="auto">
          <a:xfrm>
            <a:off x="1500188" y="642938"/>
            <a:ext cx="57467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41219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85786" y="142852"/>
            <a:ext cx="7242688" cy="1754326"/>
          </a:xfrm>
          <a:prstGeom prst="rect">
            <a:avLst/>
          </a:prstGeom>
          <a:noFill/>
        </p:spPr>
        <p:txBody>
          <a:bodyPr wrap="none">
            <a:spAutoFit/>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Церковь Вознесения </a:t>
            </a:r>
            <a:b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b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в Коломенском</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pic>
        <p:nvPicPr>
          <p:cNvPr id="4" name="Рисунок 3" descr="церковь Вознесения 1.jpg"/>
          <p:cNvPicPr>
            <a:picLocks noChangeAspect="1"/>
          </p:cNvPicPr>
          <p:nvPr/>
        </p:nvPicPr>
        <p:blipFill>
          <a:blip r:embed="rId2"/>
          <a:srcRect t="11458"/>
          <a:stretch>
            <a:fillRect/>
          </a:stretch>
        </p:blipFill>
        <p:spPr>
          <a:xfrm>
            <a:off x="179512" y="1857364"/>
            <a:ext cx="3756989"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церковь Вознесения Господ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052" y="1920396"/>
            <a:ext cx="336708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5017"/>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1"/>
          <p:cNvPicPr>
            <a:picLocks noChangeAspect="1" noChangeArrowheads="1"/>
          </p:cNvPicPr>
          <p:nvPr/>
        </p:nvPicPr>
        <p:blipFill>
          <a:blip r:embed="rId2"/>
          <a:srcRect/>
          <a:stretch>
            <a:fillRect/>
          </a:stretch>
        </p:blipFill>
        <p:spPr bwMode="auto">
          <a:xfrm>
            <a:off x="142844" y="1916832"/>
            <a:ext cx="317182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142844" y="214290"/>
            <a:ext cx="8295861" cy="1569660"/>
          </a:xfrm>
          <a:prstGeom prst="rect">
            <a:avLst/>
          </a:prstGeom>
          <a:noFill/>
        </p:spPr>
        <p:txBody>
          <a:bodyPr wrap="none">
            <a:spAutoFit/>
          </a:bodyPr>
          <a:lstStyle/>
          <a:p>
            <a:pPr algn="ctr" fontAlgn="auto">
              <a:spcBef>
                <a:spcPts val="0"/>
              </a:spcBef>
              <a:spcAft>
                <a:spcPts val="0"/>
              </a:spcAft>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Храм Василия Блаженного</a:t>
            </a:r>
          </a:p>
          <a:p>
            <a:pPr algn="ctr" fontAlgn="auto">
              <a:spcBef>
                <a:spcPts val="0"/>
              </a:spcBef>
              <a:spcAft>
                <a:spcPts val="0"/>
              </a:spcAft>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в Москве</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5" y="1862857"/>
            <a:ext cx="432752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29332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6016" y="0"/>
            <a:ext cx="2513112" cy="1000108"/>
          </a:xfrm>
        </p:spPr>
        <p:txBody>
          <a:bodyPr/>
          <a:lstStyle/>
          <a:p>
            <a:r>
              <a:rPr lang="ru-RU" sz="6000" dirty="0">
                <a:latin typeface="Times New Roman" pitchFamily="18" charset="0"/>
                <a:cs typeface="Times New Roman" pitchFamily="18" charset="0"/>
              </a:rPr>
              <a:t>План</a:t>
            </a:r>
            <a:endParaRPr lang="ru-RU" sz="6000" dirty="0"/>
          </a:p>
        </p:txBody>
      </p:sp>
      <p:sp>
        <p:nvSpPr>
          <p:cNvPr id="3" name="Подзаголовок 2"/>
          <p:cNvSpPr>
            <a:spLocks noGrp="1"/>
          </p:cNvSpPr>
          <p:nvPr>
            <p:ph type="subTitle" idx="1"/>
          </p:nvPr>
        </p:nvSpPr>
        <p:spPr>
          <a:xfrm>
            <a:off x="2699792" y="836712"/>
            <a:ext cx="6336704" cy="6021288"/>
          </a:xfrm>
        </p:spPr>
        <p:txBody>
          <a:bodyPr>
            <a:normAutofit fontScale="92500" lnSpcReduction="10000"/>
          </a:bodyPr>
          <a:lstStyle/>
          <a:p>
            <a:pPr marL="342900" indent="-342900">
              <a:buClr>
                <a:srgbClr val="F8E19F"/>
              </a:buClr>
            </a:pPr>
            <a:endParaRPr lang="ru-RU" sz="20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a:solidFill>
                  <a:srgbClr val="F9DAAB"/>
                </a:solidFill>
                <a:latin typeface="Times New Roman" pitchFamily="18" charset="0"/>
                <a:cs typeface="Times New Roman" pitchFamily="18" charset="0"/>
                <a:hlinkClick r:id="rId3" action="ppaction://hlinksldjump"/>
              </a:rPr>
              <a:t>Центральная симметрия;</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a:solidFill>
                  <a:srgbClr val="F9DAAB"/>
                </a:solidFill>
                <a:latin typeface="Times New Roman" pitchFamily="18" charset="0"/>
                <a:cs typeface="Times New Roman" pitchFamily="18" charset="0"/>
                <a:hlinkClick r:id="rId4" action="ppaction://hlinksldjump"/>
              </a:rPr>
              <a:t>Осевая симметрия</a:t>
            </a:r>
            <a:r>
              <a:rPr lang="ru-RU" sz="2400" dirty="0" smtClean="0">
                <a:solidFill>
                  <a:srgbClr val="F9DAAB"/>
                </a:solidFill>
                <a:latin typeface="Times New Roman" pitchFamily="18" charset="0"/>
                <a:cs typeface="Times New Roman" pitchFamily="18" charset="0"/>
                <a:hlinkClick r:id="rId4" action="ppaction://hlinksldjump"/>
              </a:rPr>
              <a:t>;</a:t>
            </a:r>
            <a:endParaRPr lang="ru-RU" sz="2400" dirty="0" smtClean="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5" action="ppaction://hlinksldjump"/>
              </a:rPr>
              <a:t>В живой природе</a:t>
            </a:r>
            <a:r>
              <a:rPr lang="ru-RU" sz="2400" dirty="0" smtClean="0">
                <a:solidFill>
                  <a:srgbClr val="F9DAAB"/>
                </a:solidFill>
                <a:latin typeface="Times New Roman" pitchFamily="18" charset="0"/>
                <a:cs typeface="Times New Roman" pitchFamily="18" charset="0"/>
              </a:rPr>
              <a:t>;</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a:solidFill>
                  <a:srgbClr val="F9DAAB"/>
                </a:solidFill>
                <a:latin typeface="Times New Roman" pitchFamily="18" charset="0"/>
                <a:cs typeface="Times New Roman" pitchFamily="18" charset="0"/>
                <a:hlinkClick r:id="rId6" action="ppaction://hlinksldjump"/>
              </a:rPr>
              <a:t>Зеркальная симметрия;</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7" action="ppaction://hlinksldjump"/>
              </a:rPr>
              <a:t>Гомотетия (преобразование подобие);</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8" action="ppaction://hlinksldjump"/>
              </a:rPr>
              <a:t>Поворотная </a:t>
            </a:r>
            <a:r>
              <a:rPr lang="ru-RU" sz="2400" dirty="0">
                <a:solidFill>
                  <a:srgbClr val="F9DAAB"/>
                </a:solidFill>
                <a:latin typeface="Times New Roman" pitchFamily="18" charset="0"/>
                <a:cs typeface="Times New Roman" pitchFamily="18" charset="0"/>
                <a:hlinkClick r:id="rId8" action="ppaction://hlinksldjump"/>
              </a:rPr>
              <a:t>симметрия</a:t>
            </a:r>
            <a:r>
              <a:rPr lang="ru-RU" sz="2400" dirty="0" smtClean="0">
                <a:solidFill>
                  <a:srgbClr val="F9DAAB"/>
                </a:solidFill>
                <a:latin typeface="Times New Roman" pitchFamily="18" charset="0"/>
                <a:cs typeface="Times New Roman" pitchFamily="18" charset="0"/>
                <a:hlinkClick r:id="rId8" action="ppaction://hlinksldjump"/>
              </a:rPr>
              <a:t>;</a:t>
            </a:r>
            <a:endParaRPr lang="ru-RU" sz="2400" dirty="0" smtClean="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a:solidFill>
                  <a:srgbClr val="F9DAAB"/>
                </a:solidFill>
                <a:latin typeface="Times New Roman" pitchFamily="18" charset="0"/>
                <a:cs typeface="Times New Roman" pitchFamily="18" charset="0"/>
                <a:hlinkClick r:id="rId9" action="ppaction://hlinksldjump"/>
              </a:rPr>
              <a:t>Симметрия в природе и геометрии;</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a:solidFill>
                  <a:srgbClr val="F9DAAB"/>
                </a:solidFill>
                <a:latin typeface="Times New Roman" pitchFamily="18" charset="0"/>
                <a:cs typeface="Times New Roman" pitchFamily="18" charset="0"/>
                <a:hlinkClick r:id="rId10" action="ppaction://hlinksldjump"/>
              </a:rPr>
              <a:t>Зеркальная симметрия в природе;</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11" action="ppaction://hlinksldjump"/>
              </a:rPr>
              <a:t>Симметрия в химии;</a:t>
            </a:r>
            <a:endParaRPr lang="ru-RU" sz="2400" dirty="0" smtClean="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12" action="ppaction://hlinksldjump"/>
              </a:rPr>
              <a:t>Симметрия в русском языке;</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a:solidFill>
                  <a:srgbClr val="F9DAAB"/>
                </a:solidFill>
                <a:latin typeface="Times New Roman" pitchFamily="18" charset="0"/>
                <a:cs typeface="Times New Roman" pitchFamily="18" charset="0"/>
                <a:hlinkClick r:id="rId13" action="ppaction://hlinksldjump"/>
              </a:rPr>
              <a:t>Симметрия в архитектуре</a:t>
            </a:r>
            <a:r>
              <a:rPr lang="ru-RU" sz="2400" dirty="0" smtClean="0">
                <a:solidFill>
                  <a:srgbClr val="F9DAAB"/>
                </a:solidFill>
                <a:latin typeface="Times New Roman" pitchFamily="18" charset="0"/>
                <a:cs typeface="Times New Roman" pitchFamily="18" charset="0"/>
              </a:rPr>
              <a:t>;</a:t>
            </a: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14" action="ppaction://hlinksldjump"/>
              </a:rPr>
              <a:t>Симметрия в технических объектах</a:t>
            </a:r>
            <a:r>
              <a:rPr lang="ru-RU" sz="2400" dirty="0" smtClean="0">
                <a:solidFill>
                  <a:srgbClr val="F9DAAB"/>
                </a:solidFill>
                <a:latin typeface="Times New Roman" pitchFamily="18" charset="0"/>
                <a:cs typeface="Times New Roman" pitchFamily="18" charset="0"/>
              </a:rPr>
              <a:t>;</a:t>
            </a: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15" action="ppaction://hlinksldjump"/>
              </a:rPr>
              <a:t>Симметрия кристаллов</a:t>
            </a:r>
            <a:r>
              <a:rPr lang="ru-RU" sz="2400" dirty="0" smtClean="0">
                <a:solidFill>
                  <a:srgbClr val="F9DAAB"/>
                </a:solidFill>
                <a:latin typeface="Times New Roman" pitchFamily="18" charset="0"/>
                <a:cs typeface="Times New Roman" pitchFamily="18" charset="0"/>
              </a:rPr>
              <a:t>;</a:t>
            </a:r>
            <a:endParaRPr lang="ru-RU" sz="2400" dirty="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16" action="ppaction://hlinksldjump"/>
              </a:rPr>
              <a:t>Фрактал</a:t>
            </a:r>
            <a:r>
              <a:rPr lang="ru-RU" sz="2400" dirty="0" smtClean="0">
                <a:solidFill>
                  <a:srgbClr val="F9DAAB"/>
                </a:solidFill>
                <a:latin typeface="Times New Roman" pitchFamily="18" charset="0"/>
                <a:cs typeface="Times New Roman" pitchFamily="18" charset="0"/>
                <a:hlinkClick r:id="rId13" action="ppaction://hlinksldjump"/>
              </a:rPr>
              <a:t>;</a:t>
            </a:r>
            <a:endParaRPr lang="ru-RU" sz="2400" dirty="0" smtClean="0">
              <a:solidFill>
                <a:srgbClr val="F9DAAB"/>
              </a:solidFill>
              <a:latin typeface="Times New Roman" pitchFamily="18" charset="0"/>
              <a:cs typeface="Times New Roman" pitchFamily="18" charset="0"/>
            </a:endParaRPr>
          </a:p>
          <a:p>
            <a:pPr marL="342900" indent="-342900" algn="just">
              <a:buClr>
                <a:srgbClr val="F8E19F"/>
              </a:buClr>
              <a:buFont typeface="Franklin Gothic Medium" pitchFamily="34" charset="0"/>
              <a:buAutoNum type="arabicParenR"/>
            </a:pPr>
            <a:r>
              <a:rPr lang="ru-RU" sz="2400" dirty="0" smtClean="0">
                <a:solidFill>
                  <a:srgbClr val="F9DAAB"/>
                </a:solidFill>
                <a:latin typeface="Times New Roman" pitchFamily="18" charset="0"/>
                <a:cs typeface="Times New Roman" pitchFamily="18" charset="0"/>
                <a:hlinkClick r:id="rId17" action="ppaction://hlinksldjump"/>
              </a:rPr>
              <a:t>Список используемой литературы и сайтов.</a:t>
            </a:r>
            <a:endParaRPr lang="ru-RU" dirty="0">
              <a:solidFill>
                <a:srgbClr val="C0000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872481626"/>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екатериниский дворец.jpg"/>
          <p:cNvPicPr>
            <a:picLocks noChangeAspect="1"/>
          </p:cNvPicPr>
          <p:nvPr/>
        </p:nvPicPr>
        <p:blipFill>
          <a:blip r:embed="rId2"/>
          <a:stretch>
            <a:fillRect/>
          </a:stretch>
        </p:blipFill>
        <p:spPr>
          <a:xfrm>
            <a:off x="1000100" y="1500174"/>
            <a:ext cx="7119948" cy="4778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785786" y="0"/>
            <a:ext cx="7425431" cy="1569660"/>
          </a:xfrm>
          <a:prstGeom prst="rect">
            <a:avLst/>
          </a:prstGeom>
          <a:noFill/>
        </p:spPr>
        <p:txBody>
          <a:bodyPr wrap="none">
            <a:spAutoFit/>
          </a:bodyPr>
          <a:lstStyle/>
          <a:p>
            <a:pPr algn="ctr">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Екатерининский дворец</a:t>
            </a:r>
          </a:p>
          <a:p>
            <a:pPr algn="ctr">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в Царском селе</a:t>
            </a:r>
          </a:p>
        </p:txBody>
      </p:sp>
    </p:spTree>
    <p:extLst>
      <p:ext uri="{BB962C8B-B14F-4D97-AF65-F5344CB8AC3E}">
        <p14:creationId xmlns:p14="http://schemas.microsoft.com/office/powerpoint/2010/main" val="1111560588"/>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2975" y="116632"/>
            <a:ext cx="6335389" cy="1569660"/>
          </a:xfrm>
          <a:prstGeom prst="rect">
            <a:avLst/>
          </a:prstGeom>
          <a:noFill/>
        </p:spPr>
        <p:txBody>
          <a:bodyPr wrap="none">
            <a:spAutoFit/>
          </a:bodyPr>
          <a:lstStyle/>
          <a:p>
            <a:pPr algn="ctr" fontAlgn="auto">
              <a:spcBef>
                <a:spcPts val="0"/>
              </a:spcBef>
              <a:spcAft>
                <a:spcPts val="0"/>
              </a:spcAft>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Исаакиевский собор </a:t>
            </a:r>
          </a:p>
          <a:p>
            <a:pPr algn="ctr" fontAlgn="auto">
              <a:spcBef>
                <a:spcPts val="0"/>
              </a:spcBef>
              <a:spcAft>
                <a:spcPts val="0"/>
              </a:spcAft>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pitchFamily="18" charset="0"/>
              </a:rPr>
              <a:t>в С.-Петербурге</a:t>
            </a:r>
          </a:p>
        </p:txBody>
      </p:sp>
      <p:pic>
        <p:nvPicPr>
          <p:cNvPr id="15363" name="Picture 4" descr="plan_of_st__isaac27s_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727" y="1857374"/>
            <a:ext cx="5354638"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_7053623"/>
          <p:cNvPicPr>
            <a:picLocks noChangeAspect="1" noChangeArrowheads="1"/>
          </p:cNvPicPr>
          <p:nvPr/>
        </p:nvPicPr>
        <p:blipFill>
          <a:blip r:embed="rId3"/>
          <a:srcRect/>
          <a:stretch>
            <a:fillRect/>
          </a:stretch>
        </p:blipFill>
        <p:spPr bwMode="auto">
          <a:xfrm>
            <a:off x="139471" y="1683848"/>
            <a:ext cx="3030256" cy="4850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4168498"/>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descr="храм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0"/>
            <a:ext cx="6419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0490"/>
      </p:ext>
    </p:extLst>
  </p:cSld>
  <p:clrMapOvr>
    <a:masterClrMapping/>
  </p:clrMapOvr>
  <p:transition spd="slow" advTm="6328">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Спасо-Преображенский собор 1036 Чернигов.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614186"/>
      </p:ext>
    </p:extLst>
  </p:cSld>
  <p:clrMapOvr>
    <a:masterClrMapping/>
  </p:clrMapOvr>
  <p:transition spd="slow" advTm="6328">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Храм Иоанна Предтечи.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90914"/>
      </p:ext>
    </p:extLst>
  </p:cSld>
  <p:clrMapOvr>
    <a:masterClrMapping/>
  </p:clrMapOvr>
  <p:transition spd="slow" advTm="6328">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Храм Христа Спасителя.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456296"/>
      </p:ext>
    </p:extLst>
  </p:cSld>
  <p:clrMapOvr>
    <a:masterClrMapping/>
  </p:clrMapOvr>
  <p:transition spd="slow" advTm="6328">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Китеж град1.jpg"/>
          <p:cNvPicPr>
            <a:picLocks noChangeAspect="1"/>
          </p:cNvPicPr>
          <p:nvPr/>
        </p:nvPicPr>
        <p:blipFill>
          <a:blip r:embed="rId2">
            <a:extLst>
              <a:ext uri="{28A0092B-C50C-407E-A947-70E740481C1C}">
                <a14:useLocalDpi xmlns:a14="http://schemas.microsoft.com/office/drawing/2010/main" val="0"/>
              </a:ext>
            </a:extLst>
          </a:blip>
          <a:srcRect l="3670" t="4240" r="3670" b="8333"/>
          <a:stretch>
            <a:fillRect/>
          </a:stretch>
        </p:blipFill>
        <p:spPr bwMode="auto">
          <a:xfrm>
            <a:off x="357188" y="0"/>
            <a:ext cx="839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810947"/>
      </p:ext>
    </p:extLst>
  </p:cSld>
  <p:clrMapOvr>
    <a:masterClrMapping/>
  </p:clrMapOvr>
  <p:transition spd="slow" advTm="6328">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храмы в кижах.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175"/>
            <a:ext cx="77152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65499"/>
      </p:ext>
    </p:extLst>
  </p:cSld>
  <p:clrMapOvr>
    <a:masterClrMapping/>
  </p:clrMapOvr>
  <p:transition spd="slow" advTm="6328">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smtClean="0">
                <a:latin typeface="Times New Roman" pitchFamily="18" charset="0"/>
                <a:cs typeface="Times New Roman" pitchFamily="18" charset="0"/>
              </a:rPr>
              <a:t>Самолёты</a:t>
            </a:r>
            <a:r>
              <a:rPr lang="ru-RU" sz="2400" dirty="0">
                <a:latin typeface="Times New Roman" pitchFamily="18" charset="0"/>
                <a:cs typeface="Times New Roman" pitchFamily="18" charset="0"/>
              </a:rPr>
              <a:t>, автомашины, ракеты, молотки, гайки – практически все </a:t>
            </a:r>
            <a:r>
              <a:rPr lang="ru-RU" sz="2400" dirty="0" smtClean="0">
                <a:latin typeface="Times New Roman" pitchFamily="18" charset="0"/>
                <a:cs typeface="Times New Roman" pitchFamily="18" charset="0"/>
              </a:rPr>
              <a:t>технические объекты обладают </a:t>
            </a:r>
            <a:r>
              <a:rPr lang="ru-RU" sz="2400" dirty="0">
                <a:latin typeface="Times New Roman" pitchFamily="18" charset="0"/>
                <a:cs typeface="Times New Roman" pitchFamily="18" charset="0"/>
              </a:rPr>
              <a:t>той или иной симметрией. Случайно ли это? В технике красота, соразмерность механизмов часто бывает связана с их надёжностью, устойчивостью в работе.</a:t>
            </a:r>
          </a:p>
        </p:txBody>
      </p:sp>
      <p:sp>
        <p:nvSpPr>
          <p:cNvPr id="2" name="Заголовок 1"/>
          <p:cNvSpPr>
            <a:spLocks noGrp="1"/>
          </p:cNvSpPr>
          <p:nvPr>
            <p:ph type="title"/>
          </p:nvPr>
        </p:nvSpPr>
        <p:spPr>
          <a:xfrm>
            <a:off x="446294" y="338328"/>
            <a:ext cx="8229600" cy="1252728"/>
          </a:xfrm>
        </p:spPr>
        <p:txBody>
          <a:bodyPr>
            <a:normAutofit/>
          </a:bodyPr>
          <a:lstStyle/>
          <a:p>
            <a:r>
              <a:rPr lang="ru-RU" dirty="0" smtClean="0"/>
              <a:t>Симметрия в технических объектах</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962658"/>
            <a:ext cx="3024336" cy="169671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293096"/>
            <a:ext cx="2499760" cy="169671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941168"/>
            <a:ext cx="2254186" cy="1690640"/>
          </a:xfrm>
          <a:prstGeom prst="rect">
            <a:avLst/>
          </a:prstGeom>
        </p:spPr>
      </p:pic>
    </p:spTree>
    <p:extLst>
      <p:ext uri="{BB962C8B-B14F-4D97-AF65-F5344CB8AC3E}">
        <p14:creationId xmlns:p14="http://schemas.microsoft.com/office/powerpoint/2010/main" val="1472147036"/>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124744"/>
            <a:ext cx="7820364" cy="5544616"/>
          </a:xfrm>
        </p:spPr>
        <p:txBody>
          <a:bodyPr>
            <a:normAutofit/>
          </a:bodyPr>
          <a:lstStyle/>
          <a:p>
            <a:r>
              <a:rPr lang="ru-RU" sz="2400" dirty="0" smtClean="0">
                <a:latin typeface="Times New Roman" pitchFamily="18" charset="0"/>
                <a:cs typeface="Times New Roman" pitchFamily="18" charset="0"/>
              </a:rPr>
              <a:t>Все знают, что наши самолеты летают, танки и машины ездят, корабли плавают. Но почему все симметрично? Разве не было экспериментов, что бы создать не симметричную технику?</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История знает много экспериментов. Нужно лишь поискать.  Например советский И-16. Центр симметрии у него был сдвинут, из-за чего самолет постоянно норовил уйти в штопор. </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320040"/>
            <a:ext cx="7239000" cy="732696"/>
          </a:xfrm>
        </p:spPr>
        <p:txBody>
          <a:bodyPr>
            <a:normAutofit fontScale="90000"/>
          </a:bodyPr>
          <a:lstStyle/>
          <a:p>
            <a:r>
              <a:rPr lang="ru-RU" dirty="0" smtClean="0"/>
              <a:t>Эксперименты </a:t>
            </a:r>
            <a:r>
              <a:rPr lang="ru-RU" dirty="0"/>
              <a:t>с симметрией</a:t>
            </a:r>
          </a:p>
        </p:txBody>
      </p:sp>
      <p:pic>
        <p:nvPicPr>
          <p:cNvPr id="2050" name="Picture 2" descr="Истребитель И-16 сверх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93142"/>
            <a:ext cx="2088232" cy="14603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Истребитель И-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661563"/>
            <a:ext cx="2376264" cy="17168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o-samolet.ru/images/stories/ww2/sssr/i16/i16_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4653136"/>
            <a:ext cx="2353829" cy="172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8399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Прямая соединительная линия 78"/>
          <p:cNvCxnSpPr/>
          <p:nvPr/>
        </p:nvCxnSpPr>
        <p:spPr>
          <a:xfrm flipV="1">
            <a:off x="3482008" y="4980064"/>
            <a:ext cx="1068855" cy="16172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3173043" y="5317299"/>
            <a:ext cx="1270757" cy="128005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a:stCxn id="34" idx="6"/>
          </p:cNvCxnSpPr>
          <p:nvPr/>
        </p:nvCxnSpPr>
        <p:spPr>
          <a:xfrm>
            <a:off x="2051720" y="6021288"/>
            <a:ext cx="3554064" cy="31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69513" y="188640"/>
            <a:ext cx="7958689" cy="838200"/>
          </a:xfrm>
        </p:spPr>
        <p:txBody>
          <a:bodyPr/>
          <a:lstStyle/>
          <a:p>
            <a:pPr algn="ctr" eaLnBrk="1" fontAlgn="auto" hangingPunct="1">
              <a:spcAft>
                <a:spcPts val="0"/>
              </a:spcAft>
              <a:defRPr/>
            </a:pPr>
            <a:r>
              <a:rPr lang="ru-RU" dirty="0" smtClean="0"/>
              <a:t>Центральная симметрия</a:t>
            </a:r>
            <a:endParaRPr lang="ru-RU" dirty="0"/>
          </a:p>
        </p:txBody>
      </p:sp>
      <p:sp>
        <p:nvSpPr>
          <p:cNvPr id="3" name="Содержимое 2"/>
          <p:cNvSpPr>
            <a:spLocks noGrp="1"/>
          </p:cNvSpPr>
          <p:nvPr>
            <p:ph idx="1"/>
          </p:nvPr>
        </p:nvSpPr>
        <p:spPr>
          <a:xfrm>
            <a:off x="170099" y="1916832"/>
            <a:ext cx="7957517" cy="1143000"/>
          </a:xfrm>
        </p:spPr>
        <p:txBody>
          <a:bodyPr>
            <a:normAutofit/>
          </a:bodyPr>
          <a:lstStyle/>
          <a:p>
            <a:pPr eaLnBrk="1" fontAlgn="auto" hangingPunct="1">
              <a:spcAft>
                <a:spcPts val="0"/>
              </a:spcAft>
              <a:buFont typeface="Wingdings 2"/>
              <a:buNone/>
              <a:defRPr/>
            </a:pPr>
            <a:r>
              <a:rPr lang="ru-RU" b="1" dirty="0" smtClean="0"/>
              <a:t>    </a:t>
            </a:r>
            <a:r>
              <a:rPr lang="ru-RU" sz="2000" b="1" i="1" dirty="0" smtClean="0">
                <a:latin typeface="Times New Roman" pitchFamily="18" charset="0"/>
                <a:cs typeface="Times New Roman" pitchFamily="18" charset="0"/>
              </a:rPr>
              <a:t>Две точки </a:t>
            </a:r>
            <a:r>
              <a:rPr lang="ru-RU" sz="2000" b="1" i="1" dirty="0" smtClean="0">
                <a:solidFill>
                  <a:srgbClr val="92D050"/>
                </a:solidFill>
                <a:latin typeface="Times New Roman" pitchFamily="18" charset="0"/>
                <a:cs typeface="Times New Roman" pitchFamily="18" charset="0"/>
              </a:rPr>
              <a:t>А</a:t>
            </a:r>
            <a:r>
              <a:rPr lang="ru-RU" sz="2000" b="1" i="1" dirty="0" smtClean="0">
                <a:solidFill>
                  <a:srgbClr val="C00000"/>
                </a:solidFill>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и</a:t>
            </a:r>
            <a:r>
              <a:rPr lang="ru-RU" sz="2000" b="1" i="1" dirty="0" smtClean="0">
                <a:solidFill>
                  <a:srgbClr val="C00000"/>
                </a:solidFill>
                <a:latin typeface="Times New Roman" pitchFamily="18" charset="0"/>
                <a:cs typeface="Times New Roman" pitchFamily="18" charset="0"/>
              </a:rPr>
              <a:t> </a:t>
            </a:r>
            <a:r>
              <a:rPr lang="ru-RU" sz="2000" b="1" i="1" dirty="0" smtClean="0">
                <a:solidFill>
                  <a:srgbClr val="92D050"/>
                </a:solidFill>
                <a:latin typeface="Times New Roman" pitchFamily="18" charset="0"/>
                <a:cs typeface="Times New Roman" pitchFamily="18" charset="0"/>
              </a:rPr>
              <a:t>А</a:t>
            </a:r>
            <a:r>
              <a:rPr lang="ru-RU" sz="2000" b="1" i="1" baseline="-25000" dirty="0" smtClean="0">
                <a:solidFill>
                  <a:srgbClr val="92D050"/>
                </a:solidFill>
                <a:latin typeface="Times New Roman" pitchFamily="18" charset="0"/>
                <a:cs typeface="Times New Roman" pitchFamily="18" charset="0"/>
              </a:rPr>
              <a:t>1</a:t>
            </a:r>
            <a:r>
              <a:rPr lang="ru-RU" sz="2000" b="1" i="1" dirty="0" smtClean="0">
                <a:solidFill>
                  <a:srgbClr val="92D050"/>
                </a:solidFill>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называются </a:t>
            </a:r>
            <a:r>
              <a:rPr lang="ru-RU" sz="2000" b="1" i="1" dirty="0" smtClean="0">
                <a:solidFill>
                  <a:srgbClr val="92D050"/>
                </a:solidFill>
                <a:latin typeface="Times New Roman" pitchFamily="18" charset="0"/>
                <a:cs typeface="Times New Roman" pitchFamily="18" charset="0"/>
              </a:rPr>
              <a:t>симметричными</a:t>
            </a:r>
            <a:r>
              <a:rPr lang="ru-RU" sz="2000" b="1" i="1" dirty="0" smtClean="0">
                <a:solidFill>
                  <a:srgbClr val="C00000"/>
                </a:solidFill>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относительно точки </a:t>
            </a:r>
            <a:r>
              <a:rPr lang="ru-RU" sz="2000" b="1" i="1" dirty="0" smtClean="0">
                <a:solidFill>
                  <a:srgbClr val="92D050"/>
                </a:solidFill>
                <a:latin typeface="Times New Roman" pitchFamily="18" charset="0"/>
                <a:cs typeface="Times New Roman" pitchFamily="18" charset="0"/>
              </a:rPr>
              <a:t>О</a:t>
            </a:r>
            <a:r>
              <a:rPr lang="ru-RU" sz="2000" b="1" i="1" dirty="0" smtClean="0">
                <a:latin typeface="Times New Roman" pitchFamily="18" charset="0"/>
                <a:cs typeface="Times New Roman" pitchFamily="18" charset="0"/>
              </a:rPr>
              <a:t>, если </a:t>
            </a:r>
            <a:r>
              <a:rPr lang="ru-RU" sz="2000" b="1" i="1" dirty="0" smtClean="0">
                <a:solidFill>
                  <a:srgbClr val="92D050"/>
                </a:solidFill>
                <a:latin typeface="Times New Roman" pitchFamily="18" charset="0"/>
                <a:cs typeface="Times New Roman" pitchFamily="18" charset="0"/>
              </a:rPr>
              <a:t>О</a:t>
            </a:r>
            <a:r>
              <a:rPr lang="ru-RU" sz="2000" b="1" i="1" dirty="0" smtClean="0">
                <a:solidFill>
                  <a:srgbClr val="C00000"/>
                </a:solidFill>
                <a:latin typeface="Times New Roman" pitchFamily="18" charset="0"/>
                <a:cs typeface="Times New Roman" pitchFamily="18" charset="0"/>
              </a:rPr>
              <a:t> </a:t>
            </a:r>
            <a:r>
              <a:rPr lang="ru-RU" sz="2000" b="1" i="1" dirty="0" smtClean="0">
                <a:latin typeface="Times New Roman" pitchFamily="18" charset="0"/>
                <a:cs typeface="Times New Roman" pitchFamily="18" charset="0"/>
              </a:rPr>
              <a:t>- середина отрезка </a:t>
            </a:r>
            <a:r>
              <a:rPr lang="ru-RU" sz="2000" b="1" i="1" dirty="0" smtClean="0">
                <a:solidFill>
                  <a:srgbClr val="92D050"/>
                </a:solidFill>
                <a:latin typeface="Times New Roman" pitchFamily="18" charset="0"/>
                <a:cs typeface="Times New Roman" pitchFamily="18" charset="0"/>
              </a:rPr>
              <a:t>АА</a:t>
            </a:r>
            <a:r>
              <a:rPr lang="ru-RU" sz="2000" b="1" i="1" baseline="-25000" dirty="0" smtClean="0">
                <a:solidFill>
                  <a:srgbClr val="92D050"/>
                </a:solidFill>
                <a:latin typeface="Times New Roman" pitchFamily="18" charset="0"/>
                <a:cs typeface="Times New Roman" pitchFamily="18" charset="0"/>
              </a:rPr>
              <a:t>1</a:t>
            </a:r>
            <a:r>
              <a:rPr lang="ru-RU" sz="2000" b="1" i="1" dirty="0" smtClean="0">
                <a:latin typeface="Times New Roman" pitchFamily="18" charset="0"/>
                <a:cs typeface="Times New Roman" pitchFamily="18" charset="0"/>
              </a:rPr>
              <a:t>. Точка </a:t>
            </a:r>
            <a:r>
              <a:rPr lang="ru-RU" sz="2000" b="1" i="1" dirty="0" smtClean="0">
                <a:solidFill>
                  <a:srgbClr val="92D050"/>
                </a:solidFill>
                <a:latin typeface="Times New Roman" pitchFamily="18" charset="0"/>
                <a:cs typeface="Times New Roman" pitchFamily="18" charset="0"/>
              </a:rPr>
              <a:t>О </a:t>
            </a:r>
            <a:r>
              <a:rPr lang="ru-RU" sz="2000" b="1" i="1" dirty="0" smtClean="0">
                <a:latin typeface="Times New Roman" pitchFamily="18" charset="0"/>
                <a:cs typeface="Times New Roman" pitchFamily="18" charset="0"/>
              </a:rPr>
              <a:t>считается симметричной самой себе.</a:t>
            </a:r>
            <a:endParaRPr lang="ru-RU" sz="2000" dirty="0" smtClean="0">
              <a:latin typeface="Times New Roman" pitchFamily="18" charset="0"/>
              <a:cs typeface="Times New Roman" pitchFamily="18" charset="0"/>
            </a:endParaRPr>
          </a:p>
          <a:p>
            <a:pPr eaLnBrk="1" fontAlgn="auto" hangingPunct="1">
              <a:spcAft>
                <a:spcPts val="0"/>
              </a:spcAft>
              <a:buFont typeface="Wingdings 2"/>
              <a:buNone/>
              <a:defRPr/>
            </a:pPr>
            <a:endParaRPr lang="ru-RU" dirty="0" smtClean="0"/>
          </a:p>
          <a:p>
            <a:pPr eaLnBrk="1" fontAlgn="auto" hangingPunct="1">
              <a:spcAft>
                <a:spcPts val="0"/>
              </a:spcAft>
              <a:buFont typeface="Wingdings 2"/>
              <a:buNone/>
              <a:defRPr/>
            </a:pPr>
            <a:endParaRPr lang="ru-RU" dirty="0"/>
          </a:p>
        </p:txBody>
      </p:sp>
      <p:sp>
        <p:nvSpPr>
          <p:cNvPr id="5" name="Прямоугольник 4"/>
          <p:cNvSpPr>
            <a:spLocks noChangeArrowheads="1"/>
          </p:cNvSpPr>
          <p:nvPr/>
        </p:nvSpPr>
        <p:spPr bwMode="auto">
          <a:xfrm>
            <a:off x="519522" y="4071938"/>
            <a:ext cx="767290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b="1" dirty="0">
                <a:latin typeface="Times New Roman" pitchFamily="18" charset="0"/>
                <a:cs typeface="Times New Roman" pitchFamily="18" charset="0"/>
              </a:rPr>
              <a:t>На рисунке точки </a:t>
            </a:r>
            <a:r>
              <a:rPr lang="ru-RU" b="1" dirty="0">
                <a:solidFill>
                  <a:srgbClr val="92D050"/>
                </a:solidFill>
                <a:latin typeface="Times New Roman" pitchFamily="18" charset="0"/>
                <a:cs typeface="Times New Roman" pitchFamily="18" charset="0"/>
              </a:rPr>
              <a:t>М</a:t>
            </a:r>
            <a:r>
              <a:rPr lang="ru-RU" b="1" dirty="0">
                <a:solidFill>
                  <a:srgbClr val="C00000"/>
                </a:solidFill>
                <a:latin typeface="Times New Roman" pitchFamily="18" charset="0"/>
                <a:cs typeface="Times New Roman" pitchFamily="18" charset="0"/>
              </a:rPr>
              <a:t> </a:t>
            </a:r>
            <a:r>
              <a:rPr lang="ru-RU" b="1" dirty="0">
                <a:latin typeface="Times New Roman" pitchFamily="18" charset="0"/>
                <a:cs typeface="Times New Roman" pitchFamily="18" charset="0"/>
              </a:rPr>
              <a:t>и</a:t>
            </a:r>
            <a:r>
              <a:rPr lang="ru-RU" b="1" dirty="0">
                <a:solidFill>
                  <a:srgbClr val="C00000"/>
                </a:solidFill>
                <a:latin typeface="Times New Roman" pitchFamily="18" charset="0"/>
                <a:cs typeface="Times New Roman" pitchFamily="18" charset="0"/>
              </a:rPr>
              <a:t> </a:t>
            </a:r>
            <a:r>
              <a:rPr lang="ru-RU" b="1" dirty="0">
                <a:solidFill>
                  <a:srgbClr val="92D050"/>
                </a:solidFill>
                <a:latin typeface="Times New Roman" pitchFamily="18" charset="0"/>
                <a:cs typeface="Times New Roman" pitchFamily="18" charset="0"/>
              </a:rPr>
              <a:t>М</a:t>
            </a:r>
            <a:r>
              <a:rPr lang="ru-RU" b="1" baseline="-25000" dirty="0">
                <a:solidFill>
                  <a:srgbClr val="92D050"/>
                </a:solidFill>
                <a:latin typeface="Times New Roman" pitchFamily="18" charset="0"/>
                <a:cs typeface="Times New Roman" pitchFamily="18" charset="0"/>
              </a:rPr>
              <a:t>1</a:t>
            </a:r>
            <a:r>
              <a:rPr lang="ru-RU" b="1" dirty="0">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  </a:t>
            </a:r>
            <a:r>
              <a:rPr lang="ru-RU" b="1" dirty="0">
                <a:solidFill>
                  <a:srgbClr val="92D050"/>
                </a:solidFill>
                <a:latin typeface="Times New Roman" pitchFamily="18" charset="0"/>
                <a:cs typeface="Times New Roman" pitchFamily="18" charset="0"/>
              </a:rPr>
              <a:t>N</a:t>
            </a:r>
            <a:r>
              <a:rPr lang="ru-RU" b="1" dirty="0">
                <a:solidFill>
                  <a:srgbClr val="C00000"/>
                </a:solidFill>
                <a:latin typeface="Times New Roman" pitchFamily="18" charset="0"/>
                <a:cs typeface="Times New Roman" pitchFamily="18" charset="0"/>
              </a:rPr>
              <a:t> </a:t>
            </a:r>
            <a:r>
              <a:rPr lang="ru-RU" b="1" dirty="0">
                <a:latin typeface="Times New Roman" pitchFamily="18" charset="0"/>
                <a:cs typeface="Times New Roman" pitchFamily="18" charset="0"/>
              </a:rPr>
              <a:t>и</a:t>
            </a:r>
            <a:r>
              <a:rPr lang="ru-RU" b="1" dirty="0">
                <a:solidFill>
                  <a:srgbClr val="C00000"/>
                </a:solidFill>
                <a:latin typeface="Times New Roman" pitchFamily="18" charset="0"/>
                <a:cs typeface="Times New Roman" pitchFamily="18" charset="0"/>
              </a:rPr>
              <a:t> </a:t>
            </a:r>
            <a:r>
              <a:rPr lang="ru-RU" b="1" dirty="0">
                <a:solidFill>
                  <a:srgbClr val="92D050"/>
                </a:solidFill>
                <a:latin typeface="Times New Roman" pitchFamily="18" charset="0"/>
                <a:cs typeface="Times New Roman" pitchFamily="18" charset="0"/>
              </a:rPr>
              <a:t>N</a:t>
            </a:r>
            <a:r>
              <a:rPr lang="ru-RU" b="1" baseline="-25000" dirty="0">
                <a:solidFill>
                  <a:srgbClr val="92D050"/>
                </a:solidFill>
                <a:latin typeface="Times New Roman" pitchFamily="18" charset="0"/>
                <a:cs typeface="Times New Roman" pitchFamily="18" charset="0"/>
              </a:rPr>
              <a:t>1</a:t>
            </a:r>
            <a:r>
              <a:rPr lang="ru-RU" b="1" dirty="0">
                <a:solidFill>
                  <a:schemeClr val="tx2"/>
                </a:solidFill>
                <a:latin typeface="Times New Roman" pitchFamily="18" charset="0"/>
                <a:cs typeface="Times New Roman" pitchFamily="18" charset="0"/>
              </a:rPr>
              <a:t>  </a:t>
            </a:r>
            <a:r>
              <a:rPr lang="ru-RU" b="1" dirty="0">
                <a:latin typeface="Times New Roman" pitchFamily="18" charset="0"/>
                <a:cs typeface="Times New Roman" pitchFamily="18" charset="0"/>
              </a:rPr>
              <a:t>симметричны относительно точки</a:t>
            </a:r>
            <a:r>
              <a:rPr lang="ru-RU" b="1" dirty="0">
                <a:solidFill>
                  <a:schemeClr val="tx2"/>
                </a:solidFill>
                <a:latin typeface="Times New Roman" pitchFamily="18" charset="0"/>
                <a:cs typeface="Times New Roman" pitchFamily="18" charset="0"/>
              </a:rPr>
              <a:t> </a:t>
            </a:r>
            <a:r>
              <a:rPr lang="ru-RU" b="1" dirty="0">
                <a:solidFill>
                  <a:srgbClr val="92D050"/>
                </a:solidFill>
                <a:latin typeface="Times New Roman" pitchFamily="18" charset="0"/>
                <a:cs typeface="Times New Roman" pitchFamily="18" charset="0"/>
              </a:rPr>
              <a:t>О</a:t>
            </a:r>
            <a:r>
              <a:rPr lang="ru-RU" b="1" dirty="0">
                <a:latin typeface="Times New Roman" pitchFamily="18" charset="0"/>
                <a:cs typeface="Times New Roman" pitchFamily="18" charset="0"/>
              </a:rPr>
              <a:t>, а точки </a:t>
            </a:r>
            <a:r>
              <a:rPr lang="ru-RU" b="1" dirty="0">
                <a:solidFill>
                  <a:srgbClr val="92D050"/>
                </a:solidFill>
                <a:latin typeface="Times New Roman" pitchFamily="18" charset="0"/>
                <a:cs typeface="Times New Roman" pitchFamily="18" charset="0"/>
              </a:rPr>
              <a:t>Р </a:t>
            </a:r>
            <a:r>
              <a:rPr lang="ru-RU" b="1" dirty="0">
                <a:latin typeface="Times New Roman" pitchFamily="18" charset="0"/>
                <a:cs typeface="Times New Roman" pitchFamily="18" charset="0"/>
              </a:rPr>
              <a:t>и</a:t>
            </a:r>
            <a:r>
              <a:rPr lang="ru-RU" b="1" dirty="0">
                <a:solidFill>
                  <a:schemeClr val="tx2"/>
                </a:solidFill>
                <a:latin typeface="Times New Roman" pitchFamily="18" charset="0"/>
                <a:cs typeface="Times New Roman" pitchFamily="18" charset="0"/>
              </a:rPr>
              <a:t> </a:t>
            </a:r>
            <a:r>
              <a:rPr lang="ru-RU" b="1" dirty="0">
                <a:solidFill>
                  <a:srgbClr val="92D050"/>
                </a:solidFill>
                <a:latin typeface="Times New Roman" pitchFamily="18" charset="0"/>
                <a:cs typeface="Times New Roman" pitchFamily="18" charset="0"/>
              </a:rPr>
              <a:t>Q </a:t>
            </a:r>
            <a:r>
              <a:rPr lang="ru-RU" b="1" dirty="0">
                <a:latin typeface="Times New Roman" pitchFamily="18" charset="0"/>
                <a:cs typeface="Times New Roman" pitchFamily="18" charset="0"/>
              </a:rPr>
              <a:t>не симметричны относительно этой точки.</a:t>
            </a:r>
            <a:endParaRPr lang="ru-RU" dirty="0">
              <a:latin typeface="Times New Roman" pitchFamily="18" charset="0"/>
              <a:cs typeface="Times New Roman" pitchFamily="18" charset="0"/>
            </a:endParaRPr>
          </a:p>
        </p:txBody>
      </p:sp>
      <p:sp>
        <p:nvSpPr>
          <p:cNvPr id="6145" name="Rectangle 1"/>
          <p:cNvSpPr>
            <a:spLocks noChangeArrowheads="1"/>
          </p:cNvSpPr>
          <p:nvPr/>
        </p:nvSpPr>
        <p:spPr bwMode="auto">
          <a:xfrm>
            <a:off x="467544" y="1091351"/>
            <a:ext cx="77768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ru-RU" sz="2000" dirty="0">
                <a:solidFill>
                  <a:srgbClr val="92D050"/>
                </a:solidFill>
                <a:latin typeface="Times New Roman" pitchFamily="18" charset="0"/>
                <a:cs typeface="Times New Roman" pitchFamily="18" charset="0"/>
              </a:rPr>
              <a:t>Центральная </a:t>
            </a:r>
            <a:r>
              <a:rPr lang="ru-RU" sz="2000" dirty="0" smtClean="0">
                <a:solidFill>
                  <a:srgbClr val="92D050"/>
                </a:solidFill>
                <a:latin typeface="Times New Roman" pitchFamily="18" charset="0"/>
                <a:cs typeface="Times New Roman" pitchFamily="18" charset="0"/>
              </a:rPr>
              <a:t>симметрия</a:t>
            </a:r>
            <a:r>
              <a:rPr lang="ru-RU" sz="2000" dirty="0" smtClean="0">
                <a:latin typeface="Times New Roman" pitchFamily="18" charset="0"/>
                <a:cs typeface="Times New Roman" pitchFamily="18" charset="0"/>
              </a:rPr>
              <a:t>-</a:t>
            </a:r>
            <a:r>
              <a:rPr lang="ru-RU" sz="2000" dirty="0" smtClean="0">
                <a:solidFill>
                  <a:srgbClr val="92D050"/>
                </a:solidFill>
                <a:latin typeface="Times New Roman" pitchFamily="18" charset="0"/>
                <a:cs typeface="Times New Roman" pitchFamily="18" charset="0"/>
              </a:rPr>
              <a:t> </a:t>
            </a:r>
            <a:r>
              <a:rPr lang="ru-RU" sz="2000" dirty="0">
                <a:latin typeface="Times New Roman" pitchFamily="18" charset="0"/>
                <a:cs typeface="Times New Roman" pitchFamily="18" charset="0"/>
              </a:rPr>
              <a:t>отображение пространства на себя, при котором любая точка переходит в симметричную ей точку, </a:t>
            </a:r>
            <a:r>
              <a:rPr lang="ru-RU" sz="2000" dirty="0">
                <a:solidFill>
                  <a:srgbClr val="92D050"/>
                </a:solidFill>
                <a:latin typeface="Times New Roman" pitchFamily="18" charset="0"/>
                <a:cs typeface="Times New Roman" pitchFamily="18" charset="0"/>
              </a:rPr>
              <a:t>относительно центра О.</a:t>
            </a:r>
          </a:p>
        </p:txBody>
      </p:sp>
      <p:sp>
        <p:nvSpPr>
          <p:cNvPr id="10" name="Овал 9"/>
          <p:cNvSpPr/>
          <p:nvPr/>
        </p:nvSpPr>
        <p:spPr>
          <a:xfrm>
            <a:off x="2015728" y="3573016"/>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p:cNvSpPr/>
          <p:nvPr/>
        </p:nvSpPr>
        <p:spPr>
          <a:xfrm>
            <a:off x="3563888" y="3573016"/>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p:cNvSpPr/>
          <p:nvPr/>
        </p:nvSpPr>
        <p:spPr>
          <a:xfrm>
            <a:off x="5076056" y="3573016"/>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1902393" y="3203684"/>
            <a:ext cx="338554" cy="369332"/>
          </a:xfrm>
          <a:prstGeom prst="rect">
            <a:avLst/>
          </a:prstGeom>
        </p:spPr>
        <p:txBody>
          <a:bodyPr wrap="none">
            <a:spAutoFit/>
          </a:bodyPr>
          <a:lstStyle/>
          <a:p>
            <a:r>
              <a:rPr lang="ru-RU" b="1" i="1" dirty="0">
                <a:solidFill>
                  <a:srgbClr val="C00000"/>
                </a:solidFill>
                <a:latin typeface="Times New Roman" pitchFamily="18" charset="0"/>
                <a:cs typeface="Times New Roman" pitchFamily="18" charset="0"/>
              </a:rPr>
              <a:t>А</a:t>
            </a:r>
            <a:endParaRPr lang="ru-RU" dirty="0"/>
          </a:p>
        </p:txBody>
      </p:sp>
      <p:sp>
        <p:nvSpPr>
          <p:cNvPr id="14" name="Прямоугольник 13"/>
          <p:cNvSpPr/>
          <p:nvPr/>
        </p:nvSpPr>
        <p:spPr>
          <a:xfrm>
            <a:off x="4922307" y="3227146"/>
            <a:ext cx="415498" cy="369332"/>
          </a:xfrm>
          <a:prstGeom prst="rect">
            <a:avLst/>
          </a:prstGeom>
        </p:spPr>
        <p:txBody>
          <a:bodyPr wrap="none">
            <a:spAutoFit/>
          </a:bodyPr>
          <a:lstStyle/>
          <a:p>
            <a:r>
              <a:rPr lang="ru-RU" b="1" i="1" dirty="0" smtClean="0">
                <a:solidFill>
                  <a:srgbClr val="C00000"/>
                </a:solidFill>
                <a:latin typeface="Times New Roman" pitchFamily="18" charset="0"/>
                <a:cs typeface="Times New Roman" pitchFamily="18" charset="0"/>
              </a:rPr>
              <a:t>А</a:t>
            </a:r>
            <a:r>
              <a:rPr lang="ru-RU" b="1" i="1" baseline="-25000" dirty="0" smtClean="0">
                <a:solidFill>
                  <a:srgbClr val="C00000"/>
                </a:solidFill>
                <a:latin typeface="Times New Roman" pitchFamily="18" charset="0"/>
                <a:cs typeface="Times New Roman" pitchFamily="18" charset="0"/>
              </a:rPr>
              <a:t>1</a:t>
            </a:r>
            <a:endParaRPr lang="ru-RU" dirty="0"/>
          </a:p>
        </p:txBody>
      </p:sp>
      <p:sp>
        <p:nvSpPr>
          <p:cNvPr id="15" name="Прямоугольник 14"/>
          <p:cNvSpPr/>
          <p:nvPr/>
        </p:nvSpPr>
        <p:spPr>
          <a:xfrm>
            <a:off x="3442199" y="3203684"/>
            <a:ext cx="351378" cy="369332"/>
          </a:xfrm>
          <a:prstGeom prst="rect">
            <a:avLst/>
          </a:prstGeom>
        </p:spPr>
        <p:txBody>
          <a:bodyPr wrap="none">
            <a:spAutoFit/>
          </a:bodyPr>
          <a:lstStyle/>
          <a:p>
            <a:r>
              <a:rPr lang="ru-RU" b="1" i="1" dirty="0">
                <a:solidFill>
                  <a:srgbClr val="C00000"/>
                </a:solidFill>
                <a:latin typeface="Times New Roman" pitchFamily="18" charset="0"/>
                <a:cs typeface="Times New Roman" pitchFamily="18" charset="0"/>
              </a:rPr>
              <a:t>О</a:t>
            </a:r>
            <a:endParaRPr lang="ru-RU" dirty="0"/>
          </a:p>
        </p:txBody>
      </p:sp>
      <p:sp>
        <p:nvSpPr>
          <p:cNvPr id="31" name="Овал 30"/>
          <p:cNvSpPr/>
          <p:nvPr/>
        </p:nvSpPr>
        <p:spPr>
          <a:xfrm>
            <a:off x="3819331" y="5967288"/>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p:cNvSpPr/>
          <p:nvPr/>
        </p:nvSpPr>
        <p:spPr>
          <a:xfrm>
            <a:off x="3388199" y="6588708"/>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5580112" y="5967604"/>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1943720" y="5967288"/>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Овал 37"/>
          <p:cNvSpPr/>
          <p:nvPr/>
        </p:nvSpPr>
        <p:spPr>
          <a:xfrm>
            <a:off x="3119043" y="5301483"/>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p:cNvSpPr/>
          <p:nvPr/>
        </p:nvSpPr>
        <p:spPr>
          <a:xfrm>
            <a:off x="4427984" y="6597352"/>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Овал 42"/>
          <p:cNvSpPr/>
          <p:nvPr/>
        </p:nvSpPr>
        <p:spPr>
          <a:xfrm>
            <a:off x="4496863" y="4923221"/>
            <a:ext cx="108000" cy="108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Прямоугольник 41"/>
          <p:cNvSpPr/>
          <p:nvPr/>
        </p:nvSpPr>
        <p:spPr>
          <a:xfrm>
            <a:off x="1495221" y="5810569"/>
            <a:ext cx="372218" cy="369332"/>
          </a:xfrm>
          <a:prstGeom prst="rect">
            <a:avLst/>
          </a:prstGeom>
        </p:spPr>
        <p:txBody>
          <a:bodyPr wrap="none">
            <a:spAutoFit/>
          </a:bodyPr>
          <a:lstStyle/>
          <a:p>
            <a:r>
              <a:rPr lang="ru-RU" b="1" dirty="0">
                <a:solidFill>
                  <a:srgbClr val="C00000"/>
                </a:solidFill>
                <a:latin typeface="Franklin Gothic Book" pitchFamily="34" charset="0"/>
              </a:rPr>
              <a:t>М</a:t>
            </a:r>
            <a:endParaRPr lang="ru-RU" dirty="0"/>
          </a:p>
        </p:txBody>
      </p:sp>
      <p:sp>
        <p:nvSpPr>
          <p:cNvPr id="44" name="Прямоугольник 43"/>
          <p:cNvSpPr/>
          <p:nvPr/>
        </p:nvSpPr>
        <p:spPr>
          <a:xfrm>
            <a:off x="5796136" y="5836622"/>
            <a:ext cx="461986" cy="369332"/>
          </a:xfrm>
          <a:prstGeom prst="rect">
            <a:avLst/>
          </a:prstGeom>
        </p:spPr>
        <p:txBody>
          <a:bodyPr wrap="none">
            <a:spAutoFit/>
          </a:bodyPr>
          <a:lstStyle/>
          <a:p>
            <a:r>
              <a:rPr lang="ru-RU" b="1" dirty="0">
                <a:solidFill>
                  <a:srgbClr val="C00000"/>
                </a:solidFill>
                <a:latin typeface="Franklin Gothic Book" pitchFamily="34" charset="0"/>
              </a:rPr>
              <a:t>М</a:t>
            </a:r>
            <a:r>
              <a:rPr lang="ru-RU" b="1" baseline="-25000" dirty="0">
                <a:solidFill>
                  <a:srgbClr val="C00000"/>
                </a:solidFill>
                <a:latin typeface="Franklin Gothic Book" pitchFamily="34" charset="0"/>
              </a:rPr>
              <a:t>1</a:t>
            </a:r>
            <a:endParaRPr lang="ru-RU" dirty="0"/>
          </a:p>
        </p:txBody>
      </p:sp>
      <p:sp>
        <p:nvSpPr>
          <p:cNvPr id="45" name="Прямоугольник 44"/>
          <p:cNvSpPr/>
          <p:nvPr/>
        </p:nvSpPr>
        <p:spPr>
          <a:xfrm>
            <a:off x="4427984" y="6228020"/>
            <a:ext cx="336952" cy="369332"/>
          </a:xfrm>
          <a:prstGeom prst="rect">
            <a:avLst/>
          </a:prstGeom>
        </p:spPr>
        <p:txBody>
          <a:bodyPr wrap="none">
            <a:spAutoFit/>
          </a:bodyPr>
          <a:lstStyle/>
          <a:p>
            <a:r>
              <a:rPr lang="ru-RU" b="1" dirty="0">
                <a:solidFill>
                  <a:srgbClr val="C00000"/>
                </a:solidFill>
                <a:latin typeface="Franklin Gothic Book" pitchFamily="34" charset="0"/>
              </a:rPr>
              <a:t>N</a:t>
            </a:r>
            <a:endParaRPr lang="ru-RU" dirty="0"/>
          </a:p>
        </p:txBody>
      </p:sp>
      <p:sp>
        <p:nvSpPr>
          <p:cNvPr id="46" name="Прямоугольник 45"/>
          <p:cNvSpPr/>
          <p:nvPr/>
        </p:nvSpPr>
        <p:spPr>
          <a:xfrm>
            <a:off x="2903771" y="4932151"/>
            <a:ext cx="484428" cy="369332"/>
          </a:xfrm>
          <a:prstGeom prst="rect">
            <a:avLst/>
          </a:prstGeom>
        </p:spPr>
        <p:txBody>
          <a:bodyPr wrap="none">
            <a:spAutoFit/>
          </a:bodyPr>
          <a:lstStyle/>
          <a:p>
            <a:r>
              <a:rPr lang="ru-RU" b="1" dirty="0">
                <a:solidFill>
                  <a:srgbClr val="C00000"/>
                </a:solidFill>
                <a:latin typeface="Franklin Gothic Book" pitchFamily="34" charset="0"/>
              </a:rPr>
              <a:t>N</a:t>
            </a:r>
            <a:r>
              <a:rPr lang="ru-RU" b="1" baseline="-25000" dirty="0">
                <a:solidFill>
                  <a:srgbClr val="C00000"/>
                </a:solidFill>
                <a:latin typeface="Franklin Gothic Book" pitchFamily="34" charset="0"/>
              </a:rPr>
              <a:t>1</a:t>
            </a:r>
            <a:r>
              <a:rPr lang="ru-RU" b="1" dirty="0">
                <a:solidFill>
                  <a:schemeClr val="tx2"/>
                </a:solidFill>
                <a:latin typeface="Franklin Gothic Book" pitchFamily="34" charset="0"/>
              </a:rPr>
              <a:t> </a:t>
            </a:r>
            <a:endParaRPr lang="ru-RU" dirty="0"/>
          </a:p>
        </p:txBody>
      </p:sp>
      <p:sp>
        <p:nvSpPr>
          <p:cNvPr id="47" name="Прямоугольник 46"/>
          <p:cNvSpPr/>
          <p:nvPr/>
        </p:nvSpPr>
        <p:spPr>
          <a:xfrm>
            <a:off x="3654061" y="5577253"/>
            <a:ext cx="330540" cy="369332"/>
          </a:xfrm>
          <a:prstGeom prst="rect">
            <a:avLst/>
          </a:prstGeom>
        </p:spPr>
        <p:txBody>
          <a:bodyPr wrap="none">
            <a:spAutoFit/>
          </a:bodyPr>
          <a:lstStyle/>
          <a:p>
            <a:r>
              <a:rPr lang="ru-RU" b="1" dirty="0" smtClean="0">
                <a:solidFill>
                  <a:srgbClr val="C00000"/>
                </a:solidFill>
                <a:latin typeface="Franklin Gothic Book" pitchFamily="34" charset="0"/>
              </a:rPr>
              <a:t>О</a:t>
            </a:r>
            <a:endParaRPr lang="ru-RU" dirty="0"/>
          </a:p>
        </p:txBody>
      </p:sp>
      <p:sp>
        <p:nvSpPr>
          <p:cNvPr id="48" name="Прямоугольник 47"/>
          <p:cNvSpPr/>
          <p:nvPr/>
        </p:nvSpPr>
        <p:spPr>
          <a:xfrm>
            <a:off x="4617669" y="4795398"/>
            <a:ext cx="314510" cy="369332"/>
          </a:xfrm>
          <a:prstGeom prst="rect">
            <a:avLst/>
          </a:prstGeom>
        </p:spPr>
        <p:txBody>
          <a:bodyPr wrap="none">
            <a:spAutoFit/>
          </a:bodyPr>
          <a:lstStyle/>
          <a:p>
            <a:r>
              <a:rPr lang="ru-RU" b="1" dirty="0">
                <a:solidFill>
                  <a:srgbClr val="C00000"/>
                </a:solidFill>
                <a:latin typeface="Franklin Gothic Book" pitchFamily="34" charset="0"/>
              </a:rPr>
              <a:t>Р</a:t>
            </a:r>
            <a:endParaRPr lang="ru-RU" dirty="0"/>
          </a:p>
        </p:txBody>
      </p:sp>
      <p:sp>
        <p:nvSpPr>
          <p:cNvPr id="49" name="Прямоугольник 48"/>
          <p:cNvSpPr/>
          <p:nvPr/>
        </p:nvSpPr>
        <p:spPr>
          <a:xfrm>
            <a:off x="3007773" y="6404042"/>
            <a:ext cx="330540" cy="369332"/>
          </a:xfrm>
          <a:prstGeom prst="rect">
            <a:avLst/>
          </a:prstGeom>
        </p:spPr>
        <p:txBody>
          <a:bodyPr wrap="none">
            <a:spAutoFit/>
          </a:bodyPr>
          <a:lstStyle/>
          <a:p>
            <a:r>
              <a:rPr lang="ru-RU" b="1" dirty="0">
                <a:solidFill>
                  <a:srgbClr val="C00000"/>
                </a:solidFill>
                <a:latin typeface="Franklin Gothic Book" pitchFamily="34" charset="0"/>
              </a:rPr>
              <a:t>Q</a:t>
            </a:r>
            <a:endParaRPr lang="ru-RU" dirty="0"/>
          </a:p>
        </p:txBody>
      </p:sp>
      <p:cxnSp>
        <p:nvCxnSpPr>
          <p:cNvPr id="52" name="Прямая соединительная линия 51"/>
          <p:cNvCxnSpPr/>
          <p:nvPr/>
        </p:nvCxnSpPr>
        <p:spPr>
          <a:xfrm>
            <a:off x="2915816" y="5860190"/>
            <a:ext cx="0" cy="270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2987824" y="5866683"/>
            <a:ext cx="0" cy="270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4932179" y="5899749"/>
            <a:ext cx="0" cy="270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5004048" y="5886243"/>
            <a:ext cx="0" cy="270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a:off x="3437684" y="5577253"/>
            <a:ext cx="126204"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H="1">
            <a:off x="4085756" y="6237312"/>
            <a:ext cx="126204"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flipH="1" flipV="1">
            <a:off x="2123728" y="3645024"/>
            <a:ext cx="3006329" cy="627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2843808" y="353236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4355976" y="3534683"/>
            <a:ext cx="0" cy="1846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985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childTnLst>
                                </p:cTn>
                              </p:par>
                            </p:childTnLst>
                          </p:cTn>
                        </p:par>
                        <p:par>
                          <p:cTn id="48" fill="hold">
                            <p:stCondLst>
                              <p:cond delay="4750"/>
                            </p:stCondLst>
                            <p:childTnLst>
                              <p:par>
                                <p:cTn id="49" presetID="10"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750"/>
                            </p:stCondLst>
                            <p:childTnLst>
                              <p:par>
                                <p:cTn id="57" presetID="10" presetClass="entr" presetSubtype="0"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childTnLst>
                          </p:cTn>
                        </p:par>
                        <p:par>
                          <p:cTn id="60" fill="hold">
                            <p:stCondLst>
                              <p:cond delay="6250"/>
                            </p:stCondLst>
                            <p:childTnLst>
                              <p:par>
                                <p:cTn id="61" presetID="10" presetClass="entr" presetSubtype="0" fill="hold"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250"/>
                                        <p:tgtEl>
                                          <p:spTgt spid="55"/>
                                        </p:tgtEl>
                                      </p:cBhvr>
                                    </p:animEffect>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250"/>
                                        <p:tgtEl>
                                          <p:spTgt spid="52"/>
                                        </p:tgtEl>
                                      </p:cBhvr>
                                    </p:animEffect>
                                  </p:childTnLst>
                                </p:cTn>
                              </p:par>
                            </p:childTnLst>
                          </p:cTn>
                        </p:par>
                        <p:par>
                          <p:cTn id="68" fill="hold">
                            <p:stCondLst>
                              <p:cond delay="6750"/>
                            </p:stCondLst>
                            <p:childTnLst>
                              <p:par>
                                <p:cTn id="69" presetID="10"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250"/>
                                        <p:tgtEl>
                                          <p:spTgt spid="56"/>
                                        </p:tgtEl>
                                      </p:cBhvr>
                                    </p:animEffect>
                                  </p:childTnLst>
                                </p:cTn>
                              </p:par>
                            </p:childTnLst>
                          </p:cTn>
                        </p:par>
                        <p:par>
                          <p:cTn id="72" fill="hold">
                            <p:stCondLst>
                              <p:cond delay="7000"/>
                            </p:stCondLst>
                            <p:childTnLst>
                              <p:par>
                                <p:cTn id="73" presetID="10" presetClass="entr" presetSubtype="0" fill="hold"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250"/>
                                        <p:tgtEl>
                                          <p:spTgt spid="57"/>
                                        </p:tgtEl>
                                      </p:cBhvr>
                                    </p:animEffect>
                                  </p:childTnLst>
                                </p:cTn>
                              </p:par>
                            </p:childTnLst>
                          </p:cTn>
                        </p:par>
                        <p:par>
                          <p:cTn id="76" fill="hold">
                            <p:stCondLst>
                              <p:cond delay="7250"/>
                            </p:stCondLst>
                            <p:childTnLst>
                              <p:par>
                                <p:cTn id="77" presetID="10"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775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8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8750"/>
                            </p:stCondLst>
                            <p:childTnLst>
                              <p:par>
                                <p:cTn id="89" presetID="10"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par>
                          <p:cTn id="92" fill="hold">
                            <p:stCondLst>
                              <p:cond delay="9250"/>
                            </p:stCondLst>
                            <p:childTnLst>
                              <p:par>
                                <p:cTn id="93" presetID="10" presetClass="entr" presetSubtype="0"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childTnLst>
                          </p:cTn>
                        </p:par>
                        <p:par>
                          <p:cTn id="96" fill="hold">
                            <p:stCondLst>
                              <p:cond delay="9750"/>
                            </p:stCondLst>
                            <p:childTnLst>
                              <p:par>
                                <p:cTn id="97" presetID="10" presetClass="entr" presetSubtype="0" fill="hold"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250"/>
                                        <p:tgtEl>
                                          <p:spTgt spid="58"/>
                                        </p:tgtEl>
                                      </p:cBhvr>
                                    </p:animEffect>
                                  </p:childTnLst>
                                </p:cTn>
                              </p:par>
                            </p:childTnLst>
                          </p:cTn>
                        </p:par>
                        <p:par>
                          <p:cTn id="100" fill="hold">
                            <p:stCondLst>
                              <p:cond delay="10000"/>
                            </p:stCondLst>
                            <p:childTnLst>
                              <p:par>
                                <p:cTn id="101" presetID="10" presetClass="entr" presetSubtype="0" fill="hold"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250"/>
                                        <p:tgtEl>
                                          <p:spTgt spid="62"/>
                                        </p:tgtEl>
                                      </p:cBhvr>
                                    </p:animEffect>
                                  </p:childTnLst>
                                </p:cTn>
                              </p:par>
                            </p:childTnLst>
                          </p:cTn>
                        </p:par>
                        <p:par>
                          <p:cTn id="104" fill="hold">
                            <p:stCondLst>
                              <p:cond delay="10250"/>
                            </p:stCondLst>
                            <p:childTnLst>
                              <p:par>
                                <p:cTn id="105" presetID="10"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250"/>
                                        <p:tgtEl>
                                          <p:spTgt spid="39"/>
                                        </p:tgtEl>
                                      </p:cBhvr>
                                    </p:animEffect>
                                  </p:childTnLst>
                                </p:cTn>
                              </p:par>
                            </p:childTnLst>
                          </p:cTn>
                        </p:par>
                        <p:par>
                          <p:cTn id="108" fill="hold">
                            <p:stCondLst>
                              <p:cond delay="10500"/>
                            </p:stCondLst>
                            <p:childTnLst>
                              <p:par>
                                <p:cTn id="109" presetID="10"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250"/>
                                        <p:tgtEl>
                                          <p:spTgt spid="45"/>
                                        </p:tgtEl>
                                      </p:cBhvr>
                                    </p:animEffect>
                                  </p:childTnLst>
                                </p:cTn>
                              </p:par>
                            </p:childTnLst>
                          </p:cTn>
                        </p:par>
                        <p:par>
                          <p:cTn id="112" fill="hold">
                            <p:stCondLst>
                              <p:cond delay="10750"/>
                            </p:stCondLst>
                            <p:childTnLst>
                              <p:par>
                                <p:cTn id="113" presetID="10"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childTnLst>
                          </p:cTn>
                        </p:par>
                        <p:par>
                          <p:cTn id="116" fill="hold">
                            <p:stCondLst>
                              <p:cond delay="11250"/>
                            </p:stCondLst>
                            <p:childTnLst>
                              <p:par>
                                <p:cTn id="117" presetID="10" presetClass="entr" presetSubtype="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fade">
                                      <p:cBhvr>
                                        <p:cTn id="119" dur="500"/>
                                        <p:tgtEl>
                                          <p:spTgt spid="48"/>
                                        </p:tgtEl>
                                      </p:cBhvr>
                                    </p:animEffect>
                                  </p:childTnLst>
                                </p:cTn>
                              </p:par>
                            </p:childTnLst>
                          </p:cTn>
                        </p:par>
                        <p:par>
                          <p:cTn id="120" fill="hold">
                            <p:stCondLst>
                              <p:cond delay="11750"/>
                            </p:stCondLst>
                            <p:childTnLst>
                              <p:par>
                                <p:cTn id="121" presetID="10" presetClass="entr" presetSubtype="0" fill="hold" nodeType="after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500"/>
                                        <p:tgtEl>
                                          <p:spTgt spid="79"/>
                                        </p:tgtEl>
                                      </p:cBhvr>
                                    </p:animEffect>
                                  </p:childTnLst>
                                </p:cTn>
                              </p:par>
                            </p:childTnLst>
                          </p:cTn>
                        </p:par>
                        <p:par>
                          <p:cTn id="124" fill="hold">
                            <p:stCondLst>
                              <p:cond delay="12250"/>
                            </p:stCondLst>
                            <p:childTnLst>
                              <p:par>
                                <p:cTn id="125" presetID="10"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childTnLst>
                          </p:cTn>
                        </p:par>
                        <p:par>
                          <p:cTn id="128" fill="hold">
                            <p:stCondLst>
                              <p:cond delay="12750"/>
                            </p:stCondLst>
                            <p:childTnLst>
                              <p:par>
                                <p:cTn id="129" presetID="10" presetClass="entr" presetSubtype="0"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p:bldP spid="14" grpId="0"/>
      <p:bldP spid="15" grpId="0"/>
      <p:bldP spid="31" grpId="0" animBg="1"/>
      <p:bldP spid="32" grpId="0" animBg="1"/>
      <p:bldP spid="33" grpId="0" animBg="1"/>
      <p:bldP spid="34" grpId="0" animBg="1"/>
      <p:bldP spid="38" grpId="0" animBg="1"/>
      <p:bldP spid="39" grpId="0" animBg="1"/>
      <p:bldP spid="43" grpId="0" animBg="1"/>
      <p:bldP spid="42" grpId="0"/>
      <p:bldP spid="44" grpId="0"/>
      <p:bldP spid="45" grpId="0"/>
      <p:bldP spid="46" grpId="0"/>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400" dirty="0" smtClean="0">
                <a:latin typeface="Times New Roman" pitchFamily="18" charset="0"/>
                <a:cs typeface="Times New Roman" pitchFamily="18" charset="0"/>
              </a:rPr>
              <a:t>Американский </a:t>
            </a:r>
            <a:r>
              <a:rPr lang="en-US" sz="2400" dirty="0">
                <a:latin typeface="Times New Roman" pitchFamily="18" charset="0"/>
                <a:cs typeface="Times New Roman" pitchFamily="18" charset="0"/>
              </a:rPr>
              <a:t>Bell P-39 </a:t>
            </a:r>
            <a:r>
              <a:rPr lang="en-US" sz="2400" dirty="0" err="1" smtClean="0">
                <a:latin typeface="Times New Roman" pitchFamily="18" charset="0"/>
                <a:cs typeface="Times New Roman" pitchFamily="18" charset="0"/>
              </a:rPr>
              <a:t>Airacobra</a:t>
            </a:r>
            <a:r>
              <a:rPr lang="ru-RU" sz="2400" dirty="0" smtClean="0">
                <a:latin typeface="Times New Roman" pitchFamily="18" charset="0"/>
                <a:cs typeface="Times New Roman" pitchFamily="18" charset="0"/>
              </a:rPr>
              <a:t> был таким же самолетом. Ось симметрии в нем была смещена(не визуально, а симметрия нагрузки на обшивку самолета).  </a:t>
            </a:r>
          </a:p>
          <a:p>
            <a:r>
              <a:rPr lang="ru-RU" sz="2400" dirty="0">
                <a:latin typeface="Times New Roman" pitchFamily="18" charset="0"/>
                <a:cs typeface="Times New Roman" pitchFamily="18" charset="0"/>
              </a:rPr>
              <a:t>Из воспоминаний </a:t>
            </a:r>
            <a:r>
              <a:rPr lang="ru-RU" sz="2400" dirty="0" smtClean="0">
                <a:latin typeface="Times New Roman" pitchFamily="18" charset="0"/>
                <a:cs typeface="Times New Roman" pitchFamily="18" charset="0"/>
              </a:rPr>
              <a:t>Г.Г</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Голубева: «</a:t>
            </a:r>
            <a:r>
              <a:rPr lang="ru-RU" sz="2400" i="1" dirty="0">
                <a:latin typeface="Times New Roman" pitchFamily="18" charset="0"/>
                <a:cs typeface="Times New Roman" pitchFamily="18" charset="0"/>
              </a:rPr>
              <a:t>Высший пилотаж на «кобре» требовал от лётчика точной координации. Малейшая небрежность на глубоком вираже, боевом развороте или в верхней точке петли — и самолёт срывался в штопор, а зачастую входил и в плоский штопор. Это было одним из главных его </a:t>
            </a:r>
            <a:r>
              <a:rPr lang="ru-RU" sz="2400" i="1" dirty="0" smtClean="0">
                <a:latin typeface="Times New Roman" pitchFamily="18" charset="0"/>
                <a:cs typeface="Times New Roman" pitchFamily="18" charset="0"/>
              </a:rPr>
              <a:t>недостатков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251520" y="320040"/>
            <a:ext cx="7848872" cy="876712"/>
          </a:xfrm>
        </p:spPr>
        <p:txBody>
          <a:bodyPr>
            <a:noAutofit/>
          </a:bodyPr>
          <a:lstStyle/>
          <a:p>
            <a:r>
              <a:rPr lang="ru-RU" dirty="0" smtClean="0"/>
              <a:t>Эксперименты с симметрией</a:t>
            </a:r>
            <a:endParaRPr lang="ru-RU" dirty="0"/>
          </a:p>
        </p:txBody>
      </p:sp>
    </p:spTree>
    <p:extLst>
      <p:ext uri="{BB962C8B-B14F-4D97-AF65-F5344CB8AC3E}">
        <p14:creationId xmlns:p14="http://schemas.microsoft.com/office/powerpoint/2010/main" val="982216798"/>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052736"/>
            <a:ext cx="7848872" cy="5403000"/>
          </a:xfrm>
        </p:spPr>
        <p:txBody>
          <a:bodyPr/>
          <a:lstStyle/>
          <a:p>
            <a:endParaRPr lang="ru-RU" dirty="0"/>
          </a:p>
        </p:txBody>
      </p:sp>
      <p:sp>
        <p:nvSpPr>
          <p:cNvPr id="3" name="Заголовок 2"/>
          <p:cNvSpPr>
            <a:spLocks noGrp="1"/>
          </p:cNvSpPr>
          <p:nvPr>
            <p:ph type="title"/>
          </p:nvPr>
        </p:nvSpPr>
        <p:spPr>
          <a:xfrm>
            <a:off x="457200" y="320040"/>
            <a:ext cx="7239000" cy="660688"/>
          </a:xfrm>
        </p:spPr>
        <p:txBody>
          <a:bodyPr/>
          <a:lstStyle/>
          <a:p>
            <a:r>
              <a:rPr lang="en-US" dirty="0"/>
              <a:t>Bell P-39 </a:t>
            </a:r>
            <a:r>
              <a:rPr lang="en-US" dirty="0" err="1"/>
              <a:t>Airacobra</a:t>
            </a:r>
            <a:endParaRPr lang="ru-RU" dirty="0"/>
          </a:p>
        </p:txBody>
      </p:sp>
      <p:pic>
        <p:nvPicPr>
          <p:cNvPr id="3074" name="Picture 2" descr="http://www.aviationnews.eu/blog/wp-content/uploads/2008/04/p-39q-airacobr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33301"/>
            <a:ext cx="3618670" cy="25837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vert-mi8.ru/wp-content/uploads/2012/09/MissConnieCopy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055" y="1100776"/>
            <a:ext cx="4068239" cy="2688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ommunity.warplanes.com/wp-content/uploads/2010/11/P-39Q_Recov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718" y="3861048"/>
            <a:ext cx="421510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85360"/>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800" dirty="0" smtClean="0">
                <a:latin typeface="Times New Roman" pitchFamily="18" charset="0"/>
                <a:cs typeface="Times New Roman" pitchFamily="18" charset="0"/>
              </a:rPr>
              <a:t>Как мы видим, симметрия очень важна в технике, причем не только визуальная симметрия, но и симметрия массы, симметрия распределения нагрузки. Этим вопросам посвящена целая наука. Например, как уравновесить силу нагрузки из 2-х пулеметов и 1 пушки, удельный вес которой в 2 раза больше, чем у пулеметов? Всё это рассчитывают целые КБ.  </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a:t>Симметрия в технических объектах</a:t>
            </a:r>
          </a:p>
        </p:txBody>
      </p:sp>
    </p:spTree>
    <p:extLst>
      <p:ext uri="{BB962C8B-B14F-4D97-AF65-F5344CB8AC3E}">
        <p14:creationId xmlns:p14="http://schemas.microsoft.com/office/powerpoint/2010/main" val="2467300170"/>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r>
              <a:rPr lang="ru-RU" sz="2800" dirty="0" smtClean="0">
                <a:latin typeface="Times New Roman" pitchFamily="18" charset="0"/>
                <a:cs typeface="Times New Roman" pitchFamily="18" charset="0"/>
              </a:rPr>
              <a:t>Если вы не верите в важность симметрии, проведите эксперимент с бумажным самолётиком. Сделайте 2-3 броска, когда его крылья симметричны и когда 1 крыло меньше другого. Сделайте эксперимент с центром тяжести. Прикрепите скрепку к концу крыла и посмотрите на полет самолета. </a:t>
            </a:r>
            <a:endParaRPr lang="ru-RU" sz="2800" dirty="0">
              <a:latin typeface="Times New Roman" pitchFamily="18" charset="0"/>
              <a:cs typeface="Times New Roman" pitchFamily="18" charset="0"/>
            </a:endParaRPr>
          </a:p>
          <a:p>
            <a:r>
              <a:rPr lang="ru-RU" sz="2800" dirty="0" smtClean="0">
                <a:latin typeface="Times New Roman" pitchFamily="18" charset="0"/>
                <a:cs typeface="Times New Roman" pitchFamily="18" charset="0"/>
              </a:rPr>
              <a:t>Мы увидим, что форма самолетика имеет огромное значение для траектории  его полета.</a:t>
            </a:r>
          </a:p>
        </p:txBody>
      </p:sp>
      <p:sp>
        <p:nvSpPr>
          <p:cNvPr id="3" name="Заголовок 2"/>
          <p:cNvSpPr>
            <a:spLocks noGrp="1"/>
          </p:cNvSpPr>
          <p:nvPr>
            <p:ph type="title"/>
          </p:nvPr>
        </p:nvSpPr>
        <p:spPr/>
        <p:txBody>
          <a:bodyPr/>
          <a:lstStyle/>
          <a:p>
            <a:r>
              <a:rPr lang="ru-RU" dirty="0" smtClean="0"/>
              <a:t>Наш эксперимент</a:t>
            </a:r>
            <a:endParaRPr lang="ru-RU" dirty="0"/>
          </a:p>
        </p:txBody>
      </p:sp>
    </p:spTree>
    <p:extLst>
      <p:ext uri="{BB962C8B-B14F-4D97-AF65-F5344CB8AC3E}">
        <p14:creationId xmlns:p14="http://schemas.microsoft.com/office/powerpoint/2010/main" val="2000576183"/>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82ed27fee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565400"/>
            <a:ext cx="3887788"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gem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4149725"/>
            <a:ext cx="6905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Diamon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248" y="4274343"/>
            <a:ext cx="1081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a6a6b199be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493" y="2924944"/>
            <a:ext cx="492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1173645015_diamons"/>
          <p:cNvPicPr>
            <a:picLocks noChangeAspect="1"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87617" y="2904306"/>
            <a:ext cx="514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WordArt 19"/>
          <p:cNvSpPr>
            <a:spLocks noChangeArrowheads="1" noChangeShapeType="1" noTextEdit="1"/>
          </p:cNvSpPr>
          <p:nvPr/>
        </p:nvSpPr>
        <p:spPr bwMode="auto">
          <a:xfrm>
            <a:off x="539552" y="548680"/>
            <a:ext cx="8136904" cy="16561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14287"/>
              </a:avLst>
            </a:prstTxWarp>
          </a:bodyPr>
          <a:lstStyle/>
          <a:p>
            <a:pPr algn="ctr"/>
            <a:r>
              <a:rPr lang="ru-RU" sz="3600" kern="10" spc="720" dirty="0">
                <a:solidFill>
                  <a:schemeClr val="accent1"/>
                </a:solidFill>
                <a:effectLst>
                  <a:outerShdw dist="45791" dir="3378596" algn="ctr" rotWithShape="0">
                    <a:srgbClr val="4D4D4D">
                      <a:alpha val="79999"/>
                    </a:srgbClr>
                  </a:outerShdw>
                </a:effectLst>
                <a:latin typeface="Arial"/>
                <a:cs typeface="Arial"/>
              </a:rPr>
              <a:t>Симметрия кристаллов</a:t>
            </a:r>
          </a:p>
        </p:txBody>
      </p:sp>
    </p:spTree>
    <p:extLst>
      <p:ext uri="{BB962C8B-B14F-4D97-AF65-F5344CB8AC3E}">
        <p14:creationId xmlns:p14="http://schemas.microsoft.com/office/powerpoint/2010/main" val="3839020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wheel(8)">
                                      <p:cBhvr>
                                        <p:cTn id="7" dur="500"/>
                                        <p:tgtEl>
                                          <p:spTgt spid="2067"/>
                                        </p:tgtEl>
                                      </p:cBhvr>
                                    </p:animEffect>
                                  </p:childTnLst>
                                </p:cTn>
                              </p:par>
                            </p:childTnLst>
                          </p:cTn>
                        </p:par>
                        <p:par>
                          <p:cTn id="8" fill="hold" nodeType="afterGroup">
                            <p:stCondLst>
                              <p:cond delay="500"/>
                            </p:stCondLst>
                            <p:childTnLst>
                              <p:par>
                                <p:cTn id="9" presetID="5" presetClass="entr" presetSubtype="5" fill="hold" nodeType="after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checkerboard(down)">
                                      <p:cBhvr>
                                        <p:cTn id="11" dur="1000"/>
                                        <p:tgtEl>
                                          <p:spTgt spid="2059"/>
                                        </p:tgtEl>
                                      </p:cBhvr>
                                    </p:animEffect>
                                  </p:childTnLst>
                                </p:cTn>
                              </p:par>
                              <p:par>
                                <p:cTn id="12" presetID="6" presetClass="entr" presetSubtype="16" fill="hold" nodeType="withEffect">
                                  <p:stCondLst>
                                    <p:cond delay="0"/>
                                  </p:stCondLst>
                                  <p:childTnLst>
                                    <p:set>
                                      <p:cBhvr>
                                        <p:cTn id="13" dur="1" fill="hold">
                                          <p:stCondLst>
                                            <p:cond delay="0"/>
                                          </p:stCondLst>
                                        </p:cTn>
                                        <p:tgtEl>
                                          <p:spTgt spid="2063"/>
                                        </p:tgtEl>
                                        <p:attrNameLst>
                                          <p:attrName>style.visibility</p:attrName>
                                        </p:attrNameLst>
                                      </p:cBhvr>
                                      <p:to>
                                        <p:strVal val="visible"/>
                                      </p:to>
                                    </p:set>
                                    <p:animEffect transition="in" filter="circle(in)">
                                      <p:cBhvr>
                                        <p:cTn id="14" dur="1000"/>
                                        <p:tgtEl>
                                          <p:spTgt spid="2063"/>
                                        </p:tgtEl>
                                      </p:cBhvr>
                                    </p:animEffect>
                                  </p:childTnLst>
                                </p:cTn>
                              </p:par>
                              <p:par>
                                <p:cTn id="15" presetID="6" presetClass="entr" presetSubtype="16" fill="hold" nodeType="with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circle(in)">
                                      <p:cBhvr>
                                        <p:cTn id="17" dur="1000"/>
                                        <p:tgtEl>
                                          <p:spTgt spid="2062"/>
                                        </p:tgtEl>
                                      </p:cBhvr>
                                    </p:animEffect>
                                  </p:childTnLst>
                                </p:cTn>
                              </p:par>
                              <p:par>
                                <p:cTn id="18" presetID="6" presetClass="entr" presetSubtype="16" fill="hold" nodeType="withEffect">
                                  <p:stCondLst>
                                    <p:cond delay="0"/>
                                  </p:stCondLst>
                                  <p:childTnLst>
                                    <p:set>
                                      <p:cBhvr>
                                        <p:cTn id="19" dur="1" fill="hold">
                                          <p:stCondLst>
                                            <p:cond delay="0"/>
                                          </p:stCondLst>
                                        </p:cTn>
                                        <p:tgtEl>
                                          <p:spTgt spid="2061"/>
                                        </p:tgtEl>
                                        <p:attrNameLst>
                                          <p:attrName>style.visibility</p:attrName>
                                        </p:attrNameLst>
                                      </p:cBhvr>
                                      <p:to>
                                        <p:strVal val="visible"/>
                                      </p:to>
                                    </p:set>
                                    <p:animEffect transition="in" filter="circle(in)">
                                      <p:cBhvr>
                                        <p:cTn id="20" dur="1000"/>
                                        <p:tgtEl>
                                          <p:spTgt spid="2061"/>
                                        </p:tgtEl>
                                      </p:cBhvr>
                                    </p:animEffect>
                                  </p:childTnLst>
                                </p:cTn>
                              </p:par>
                              <p:par>
                                <p:cTn id="21" presetID="6" presetClass="entr" presetSubtype="16" fill="hold" nodeType="with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circle(in)">
                                      <p:cBhvr>
                                        <p:cTn id="23" dur="1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476250"/>
            <a:ext cx="8229600" cy="1371600"/>
          </a:xfrm>
        </p:spPr>
        <p:txBody>
          <a:bodyPr>
            <a:normAutofit fontScale="90000"/>
          </a:bodyPr>
          <a:lstStyle/>
          <a:p>
            <a:pPr eaLnBrk="1" hangingPunct="1">
              <a:defRPr/>
            </a:pPr>
            <a:r>
              <a:rPr lang="ru-RU" b="1" i="1" smtClean="0">
                <a:solidFill>
                  <a:srgbClr val="00B4B0"/>
                </a:solidFill>
                <a:latin typeface="Papyrus" pitchFamily="66" charset="0"/>
              </a:rPr>
              <a:t>системы и виды симметрии кристаллов</a:t>
            </a:r>
            <a:br>
              <a:rPr lang="ru-RU" b="1" i="1" smtClean="0">
                <a:solidFill>
                  <a:srgbClr val="00B4B0"/>
                </a:solidFill>
                <a:latin typeface="Papyrus" pitchFamily="66" charset="0"/>
              </a:rPr>
            </a:br>
            <a:endParaRPr lang="ru-RU" b="1" i="1" smtClean="0">
              <a:solidFill>
                <a:srgbClr val="00B4B0"/>
              </a:solidFill>
              <a:latin typeface="Papyrus" pitchFamily="66" charset="0"/>
            </a:endParaRPr>
          </a:p>
        </p:txBody>
      </p:sp>
      <p:sp>
        <p:nvSpPr>
          <p:cNvPr id="3075" name="Rectangle 3"/>
          <p:cNvSpPr>
            <a:spLocks noGrp="1" noChangeArrowheads="1"/>
          </p:cNvSpPr>
          <p:nvPr>
            <p:ph type="body" idx="1"/>
          </p:nvPr>
        </p:nvSpPr>
        <p:spPr>
          <a:xfrm>
            <a:off x="251520" y="1628800"/>
            <a:ext cx="7239000" cy="4846320"/>
          </a:xfrm>
        </p:spPr>
        <p:txBody>
          <a:bodyPr/>
          <a:lstStyle/>
          <a:p>
            <a:pPr eaLnBrk="1" hangingPunct="1">
              <a:buFont typeface="Wingdings" pitchFamily="2" charset="2"/>
              <a:buNone/>
            </a:pPr>
            <a:r>
              <a:rPr lang="en-US" sz="2000" b="1" dirty="0" smtClean="0">
                <a:effectLst/>
                <a:latin typeface="Arial Narrow" pitchFamily="34" charset="0"/>
              </a:rPr>
              <a:t>        </a:t>
            </a:r>
            <a:r>
              <a:rPr lang="ru-RU" sz="2000" b="1" dirty="0" smtClean="0">
                <a:effectLst/>
                <a:latin typeface="Times New Roman" pitchFamily="18" charset="0"/>
                <a:cs typeface="Times New Roman" pitchFamily="18" charset="0"/>
              </a:rPr>
              <a:t>Кристаллы группируются в сингонии (системы), которые легко определить по характерным для них элементам симметрии. В Великобритании принято выделять семь таких </a:t>
            </a:r>
            <a:r>
              <a:rPr lang="ru-RU" sz="2000" b="1" dirty="0" err="1" smtClean="0">
                <a:effectLst/>
                <a:latin typeface="Times New Roman" pitchFamily="18" charset="0"/>
                <a:cs typeface="Times New Roman" pitchFamily="18" charset="0"/>
              </a:rPr>
              <a:t>сингоний</a:t>
            </a:r>
            <a:r>
              <a:rPr lang="ru-RU" sz="2000" b="1" dirty="0" smtClean="0">
                <a:effectLst/>
                <a:latin typeface="Times New Roman" pitchFamily="18" charset="0"/>
                <a:cs typeface="Times New Roman" pitchFamily="18" charset="0"/>
              </a:rPr>
              <a:t>:</a:t>
            </a:r>
            <a:endParaRPr lang="en-US" sz="2000" b="1" dirty="0" smtClean="0">
              <a:effectLst/>
              <a:latin typeface="Times New Roman" pitchFamily="18" charset="0"/>
              <a:cs typeface="Times New Roman" pitchFamily="18" charset="0"/>
            </a:endParaRPr>
          </a:p>
          <a:p>
            <a:pPr eaLnBrk="1" hangingPunct="1">
              <a:buFont typeface="Wingdings" pitchFamily="2" charset="2"/>
              <a:buNone/>
            </a:pPr>
            <a:endParaRPr lang="en-US" sz="2000" b="1" dirty="0" smtClean="0">
              <a:effectLst/>
              <a:latin typeface="Times New Roman" pitchFamily="18" charset="0"/>
              <a:cs typeface="Times New Roman" pitchFamily="18" charset="0"/>
            </a:endParaRPr>
          </a:p>
          <a:p>
            <a:pPr eaLnBrk="1" hangingPunct="1">
              <a:buFont typeface="Wingdings" pitchFamily="2" charset="2"/>
              <a:buChar char="v"/>
            </a:pPr>
            <a:r>
              <a:rPr lang="ru-RU" sz="2000" b="1" dirty="0" smtClean="0">
                <a:effectLst/>
                <a:latin typeface="Times New Roman" pitchFamily="18" charset="0"/>
                <a:cs typeface="Times New Roman" pitchFamily="18" charset="0"/>
              </a:rPr>
              <a:t>Триклинная сингония </a:t>
            </a:r>
            <a:r>
              <a:rPr lang="en-US" sz="2000" b="1" dirty="0" smtClean="0">
                <a:effectLst/>
                <a:latin typeface="Times New Roman" pitchFamily="18" charset="0"/>
                <a:cs typeface="Times New Roman" pitchFamily="18" charset="0"/>
              </a:rPr>
              <a:t>.</a:t>
            </a:r>
          </a:p>
          <a:p>
            <a:pPr eaLnBrk="1" hangingPunct="1">
              <a:buFont typeface="Wingdings" pitchFamily="2" charset="2"/>
              <a:buChar char="v"/>
            </a:pPr>
            <a:r>
              <a:rPr lang="ru-RU" sz="2000" b="1" dirty="0" smtClean="0">
                <a:effectLst/>
                <a:latin typeface="Times New Roman" pitchFamily="18" charset="0"/>
                <a:cs typeface="Times New Roman" pitchFamily="18" charset="0"/>
              </a:rPr>
              <a:t>Моноклинная сингония </a:t>
            </a:r>
            <a:r>
              <a:rPr lang="en-US" sz="2000" b="1" dirty="0" smtClean="0">
                <a:effectLst/>
                <a:latin typeface="Times New Roman" pitchFamily="18" charset="0"/>
                <a:cs typeface="Times New Roman" pitchFamily="18" charset="0"/>
              </a:rPr>
              <a:t>.</a:t>
            </a:r>
          </a:p>
          <a:p>
            <a:pPr eaLnBrk="1" hangingPunct="1">
              <a:buFont typeface="Wingdings" pitchFamily="2" charset="2"/>
              <a:buChar char="v"/>
            </a:pPr>
            <a:r>
              <a:rPr lang="ru-RU" sz="2000" b="1" dirty="0" smtClean="0">
                <a:effectLst/>
                <a:latin typeface="Times New Roman" pitchFamily="18" charset="0"/>
                <a:cs typeface="Times New Roman" pitchFamily="18" charset="0"/>
              </a:rPr>
              <a:t>Ромбическая сингония </a:t>
            </a:r>
            <a:r>
              <a:rPr lang="en-US" sz="2000" b="1" dirty="0" smtClean="0">
                <a:effectLst/>
                <a:latin typeface="Times New Roman" pitchFamily="18" charset="0"/>
                <a:cs typeface="Times New Roman" pitchFamily="18" charset="0"/>
              </a:rPr>
              <a:t>.</a:t>
            </a:r>
          </a:p>
          <a:p>
            <a:pPr eaLnBrk="1" hangingPunct="1">
              <a:buFont typeface="Wingdings" pitchFamily="2" charset="2"/>
              <a:buChar char="v"/>
            </a:pPr>
            <a:r>
              <a:rPr lang="ru-RU" sz="2000" b="1" dirty="0" smtClean="0">
                <a:effectLst/>
                <a:latin typeface="Times New Roman" pitchFamily="18" charset="0"/>
                <a:cs typeface="Times New Roman" pitchFamily="18" charset="0"/>
              </a:rPr>
              <a:t>Тригональная сингония </a:t>
            </a:r>
            <a:r>
              <a:rPr lang="en-US" sz="2000" b="1" dirty="0" smtClean="0">
                <a:effectLst/>
                <a:latin typeface="Times New Roman" pitchFamily="18" charset="0"/>
                <a:cs typeface="Times New Roman" pitchFamily="18" charset="0"/>
              </a:rPr>
              <a:t>.</a:t>
            </a:r>
          </a:p>
          <a:p>
            <a:pPr eaLnBrk="1" hangingPunct="1">
              <a:buFont typeface="Wingdings" pitchFamily="2" charset="2"/>
              <a:buChar char="v"/>
            </a:pPr>
            <a:r>
              <a:rPr lang="ru-RU" sz="2000" b="1" dirty="0" smtClean="0">
                <a:effectLst/>
                <a:latin typeface="Times New Roman" pitchFamily="18" charset="0"/>
                <a:cs typeface="Times New Roman" pitchFamily="18" charset="0"/>
              </a:rPr>
              <a:t>Гексагональная сингония </a:t>
            </a:r>
            <a:r>
              <a:rPr lang="en-US" sz="2000" b="1" dirty="0" smtClean="0">
                <a:effectLst/>
                <a:latin typeface="Times New Roman" pitchFamily="18" charset="0"/>
                <a:cs typeface="Times New Roman" pitchFamily="18" charset="0"/>
              </a:rPr>
              <a:t>.</a:t>
            </a:r>
          </a:p>
          <a:p>
            <a:pPr eaLnBrk="1" hangingPunct="1">
              <a:buFont typeface="Wingdings" pitchFamily="2" charset="2"/>
              <a:buChar char="v"/>
            </a:pPr>
            <a:r>
              <a:rPr lang="ru-RU" sz="2000" b="1" dirty="0" smtClean="0">
                <a:effectLst/>
                <a:latin typeface="Times New Roman" pitchFamily="18" charset="0"/>
                <a:cs typeface="Times New Roman" pitchFamily="18" charset="0"/>
              </a:rPr>
              <a:t>Тетрагональная сингония  </a:t>
            </a:r>
            <a:r>
              <a:rPr lang="en-US" sz="2000" b="1" dirty="0" smtClean="0">
                <a:effectLst/>
                <a:latin typeface="Times New Roman" pitchFamily="18" charset="0"/>
                <a:cs typeface="Times New Roman" pitchFamily="18" charset="0"/>
              </a:rPr>
              <a:t>.</a:t>
            </a:r>
          </a:p>
          <a:p>
            <a:pPr eaLnBrk="1" hangingPunct="1">
              <a:buFont typeface="Wingdings" pitchFamily="2" charset="2"/>
              <a:buChar char="v"/>
            </a:pPr>
            <a:r>
              <a:rPr lang="ru-RU" sz="2000" b="1" dirty="0" smtClean="0">
                <a:effectLst/>
                <a:latin typeface="Times New Roman" pitchFamily="18" charset="0"/>
                <a:cs typeface="Times New Roman" pitchFamily="18" charset="0"/>
              </a:rPr>
              <a:t>Кубическая (правильная, изометрическая) </a:t>
            </a:r>
            <a:r>
              <a:rPr lang="en-US" sz="2000" b="1" dirty="0" smtClean="0">
                <a:effectLst/>
                <a:latin typeface="Times New Roman" pitchFamily="18" charset="0"/>
                <a:cs typeface="Times New Roman" pitchFamily="18" charset="0"/>
              </a:rPr>
              <a:t>.</a:t>
            </a:r>
            <a:endParaRPr lang="ru-RU" sz="2000" b="1" dirty="0" smtClean="0">
              <a:effectLst/>
              <a:latin typeface="Times New Roman" pitchFamily="18" charset="0"/>
              <a:cs typeface="Times New Roman" pitchFamily="18" charset="0"/>
            </a:endParaRPr>
          </a:p>
        </p:txBody>
      </p:sp>
      <p:pic>
        <p:nvPicPr>
          <p:cNvPr id="3076" name="Picture 4" descr="1277449312_triclinic-crystal-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703" y="2614023"/>
            <a:ext cx="259228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1277449446_hexagonal-crys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725144"/>
            <a:ext cx="2521471" cy="203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95198"/>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0040"/>
            <a:ext cx="7239000" cy="732696"/>
          </a:xfrm>
        </p:spPr>
        <p:txBody>
          <a:bodyPr/>
          <a:lstStyle/>
          <a:p>
            <a:pPr eaLnBrk="1" hangingPunct="1">
              <a:defRPr/>
            </a:pPr>
            <a:r>
              <a:rPr lang="ru-RU" b="1" i="1" dirty="0" smtClean="0">
                <a:solidFill>
                  <a:srgbClr val="00B4B0"/>
                </a:solidFill>
                <a:latin typeface="Papyrus" pitchFamily="66" charset="0"/>
              </a:rPr>
              <a:t>Триклинная сингония</a:t>
            </a:r>
            <a:r>
              <a:rPr lang="ru-RU" dirty="0" smtClean="0"/>
              <a:t>  </a:t>
            </a:r>
          </a:p>
        </p:txBody>
      </p:sp>
      <p:sp>
        <p:nvSpPr>
          <p:cNvPr id="12291" name="Rectangle 3"/>
          <p:cNvSpPr>
            <a:spLocks noGrp="1" noChangeArrowheads="1"/>
          </p:cNvSpPr>
          <p:nvPr>
            <p:ph type="body" idx="1"/>
          </p:nvPr>
        </p:nvSpPr>
        <p:spPr>
          <a:xfrm>
            <a:off x="468313" y="1124744"/>
            <a:ext cx="7704087" cy="5400600"/>
          </a:xfrm>
        </p:spPr>
        <p:txBody>
          <a:bodyPr/>
          <a:lstStyle/>
          <a:p>
            <a:pPr eaLnBrk="1" hangingPunct="1">
              <a:buFont typeface="Wingdings" pitchFamily="2" charset="2"/>
              <a:buNone/>
              <a:defRPr/>
            </a:pPr>
            <a:r>
              <a:rPr lang="ru-RU" dirty="0" smtClean="0"/>
              <a:t>    </a:t>
            </a:r>
            <a:r>
              <a:rPr lang="ru-RU" sz="2400" b="1" dirty="0" smtClean="0">
                <a:effectLst/>
                <a:latin typeface="Arial Narrow" pitchFamily="34" charset="0"/>
              </a:rPr>
              <a:t> </a:t>
            </a:r>
            <a:r>
              <a:rPr lang="ru-RU" sz="2400" b="1" dirty="0" smtClean="0">
                <a:effectLst/>
                <a:latin typeface="Times New Roman" pitchFamily="18" charset="0"/>
                <a:cs typeface="Times New Roman" pitchFamily="18" charset="0"/>
              </a:rPr>
              <a:t>Синоним — агарная (безосная). Данная симметрия включает все кристаллы, не имеющие ни осей, ни плоскостей симметрии. Все кристаллографические (координатные) оси наклонны</a:t>
            </a:r>
            <a:r>
              <a:rPr lang="en-US" sz="2400" b="1" dirty="0" smtClean="0">
                <a:effectLst/>
                <a:latin typeface="Times New Roman" pitchFamily="18" charset="0"/>
                <a:cs typeface="Times New Roman" pitchFamily="18" charset="0"/>
              </a:rPr>
              <a:t>,</a:t>
            </a:r>
            <a:r>
              <a:rPr lang="ru-RU" sz="2400" b="1" dirty="0" smtClean="0">
                <a:effectLst/>
                <a:latin typeface="Times New Roman" pitchFamily="18" charset="0"/>
                <a:cs typeface="Times New Roman" pitchFamily="18" charset="0"/>
              </a:rPr>
              <a:t> параметры по всем трем осям различны.  Данная сингония  относится к низшей категории.</a:t>
            </a:r>
          </a:p>
        </p:txBody>
      </p:sp>
      <p:pic>
        <p:nvPicPr>
          <p:cNvPr id="4100" name="Picture 5" descr="1277449884_crystal-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13" y="4221088"/>
            <a:ext cx="2830287" cy="212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64061"/>
            <a:ext cx="2145561" cy="236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470996"/>
            <a:ext cx="293219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817922"/>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20040"/>
            <a:ext cx="7239000" cy="588680"/>
          </a:xfrm>
        </p:spPr>
        <p:txBody>
          <a:bodyPr/>
          <a:lstStyle/>
          <a:p>
            <a:pPr eaLnBrk="1" hangingPunct="1">
              <a:defRPr/>
            </a:pPr>
            <a:r>
              <a:rPr lang="ru-RU" b="1" i="1" dirty="0" smtClean="0">
                <a:solidFill>
                  <a:srgbClr val="00B4B0"/>
                </a:solidFill>
                <a:latin typeface="Papyrus" pitchFamily="66" charset="0"/>
              </a:rPr>
              <a:t>Моноклинная сингония </a:t>
            </a:r>
          </a:p>
        </p:txBody>
      </p:sp>
      <p:sp>
        <p:nvSpPr>
          <p:cNvPr id="13315" name="Rectangle 3"/>
          <p:cNvSpPr>
            <a:spLocks noGrp="1" noChangeArrowheads="1"/>
          </p:cNvSpPr>
          <p:nvPr>
            <p:ph type="body" idx="1"/>
          </p:nvPr>
        </p:nvSpPr>
        <p:spPr>
          <a:xfrm>
            <a:off x="251520" y="908720"/>
            <a:ext cx="5410200" cy="4114800"/>
          </a:xfrm>
        </p:spPr>
        <p:txBody>
          <a:bodyPr>
            <a:normAutofit/>
          </a:bodyPr>
          <a:lstStyle/>
          <a:p>
            <a:pPr eaLnBrk="1" hangingPunct="1">
              <a:buFont typeface="Wingdings" pitchFamily="2" charset="2"/>
              <a:buNone/>
              <a:defRPr/>
            </a:pPr>
            <a:r>
              <a:rPr lang="ru-RU" sz="2400" b="1" dirty="0" smtClean="0">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Синоним - </a:t>
            </a:r>
            <a:r>
              <a:rPr lang="ru-RU" sz="2400" b="1" dirty="0" err="1" smtClean="0">
                <a:effectLst/>
                <a:latin typeface="Times New Roman" pitchFamily="18" charset="0"/>
                <a:cs typeface="Times New Roman" pitchFamily="18" charset="0"/>
              </a:rPr>
              <a:t>моногранная</a:t>
            </a:r>
            <a:r>
              <a:rPr lang="ru-RU" sz="2400" b="1" dirty="0" smtClean="0">
                <a:effectLst/>
                <a:latin typeface="Times New Roman" pitchFamily="18" charset="0"/>
                <a:cs typeface="Times New Roman" pitchFamily="18" charset="0"/>
              </a:rPr>
              <a:t>  (одноосная). Данная сингония включает все кристаллы, имеющие одну двойную ось или одну плоскость симметрии. Два из трех углов между координатными осями данного кристалла - прямые, третий условно выбирается тупым.  Типичные простые формы - диэдры и призма</a:t>
            </a:r>
            <a:r>
              <a:rPr lang="en-US" sz="2400" b="1" dirty="0" smtClean="0">
                <a:effectLst/>
                <a:latin typeface="Times New Roman" pitchFamily="18" charset="0"/>
                <a:cs typeface="Times New Roman" pitchFamily="18" charset="0"/>
              </a:rPr>
              <a:t>.</a:t>
            </a:r>
            <a:endParaRPr lang="ru-RU" sz="2400" b="1" dirty="0" smtClean="0">
              <a:effectLst/>
              <a:latin typeface="Times New Roman" pitchFamily="18" charset="0"/>
              <a:cs typeface="Times New Roman" pitchFamily="18" charset="0"/>
            </a:endParaRPr>
          </a:p>
        </p:txBody>
      </p:sp>
      <p:pic>
        <p:nvPicPr>
          <p:cNvPr id="5124" name="Picture 4" descr="5f39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844" y="1124744"/>
            <a:ext cx="2455188" cy="236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gallery_2_12_35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07" y="4725144"/>
            <a:ext cx="2719752" cy="20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866" y="4089521"/>
            <a:ext cx="2417143" cy="24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443561"/>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20040"/>
            <a:ext cx="7239000" cy="732696"/>
          </a:xfrm>
        </p:spPr>
        <p:txBody>
          <a:bodyPr/>
          <a:lstStyle/>
          <a:p>
            <a:pPr eaLnBrk="1" hangingPunct="1">
              <a:defRPr/>
            </a:pPr>
            <a:r>
              <a:rPr lang="ru-RU" b="1" i="1" dirty="0" smtClean="0">
                <a:solidFill>
                  <a:srgbClr val="00B4B0"/>
                </a:solidFill>
                <a:latin typeface="Papyrus" pitchFamily="66" charset="0"/>
              </a:rPr>
              <a:t>Ромбическая сингония </a:t>
            </a:r>
          </a:p>
        </p:txBody>
      </p:sp>
      <p:sp>
        <p:nvSpPr>
          <p:cNvPr id="6147" name="Rectangle 3"/>
          <p:cNvSpPr>
            <a:spLocks noGrp="1" noChangeArrowheads="1"/>
          </p:cNvSpPr>
          <p:nvPr>
            <p:ph type="body" idx="1"/>
          </p:nvPr>
        </p:nvSpPr>
        <p:spPr>
          <a:xfrm>
            <a:off x="323528" y="980728"/>
            <a:ext cx="8425185" cy="5115272"/>
          </a:xfrm>
        </p:spPr>
        <p:txBody>
          <a:bodyPr/>
          <a:lstStyle/>
          <a:p>
            <a:pPr eaLnBrk="1" hangingPunct="1">
              <a:lnSpc>
                <a:spcPct val="90000"/>
              </a:lnSpc>
              <a:buFont typeface="Wingdings" pitchFamily="2" charset="2"/>
              <a:buNone/>
            </a:pPr>
            <a:r>
              <a:rPr lang="ru-RU" sz="2400" b="1" dirty="0" smtClean="0">
                <a:effectLst/>
                <a:latin typeface="Arial Narrow" pitchFamily="34" charset="0"/>
              </a:rPr>
              <a:t>    </a:t>
            </a:r>
            <a:r>
              <a:rPr lang="ru-RU" sz="2400" b="1" dirty="0" smtClean="0">
                <a:effectLst/>
                <a:latin typeface="Times New Roman" pitchFamily="18" charset="0"/>
                <a:cs typeface="Times New Roman" pitchFamily="18" charset="0"/>
              </a:rPr>
              <a:t>Синоним — </a:t>
            </a:r>
            <a:r>
              <a:rPr lang="ru-RU" sz="2400" b="1" dirty="0" err="1" smtClean="0">
                <a:effectLst/>
                <a:latin typeface="Times New Roman" pitchFamily="18" charset="0"/>
                <a:cs typeface="Times New Roman" pitchFamily="18" charset="0"/>
              </a:rPr>
              <a:t>дигирная</a:t>
            </a:r>
            <a:r>
              <a:rPr lang="ru-RU" sz="2400" b="1" dirty="0" smtClean="0">
                <a:effectLst/>
                <a:latin typeface="Times New Roman" pitchFamily="18" charset="0"/>
                <a:cs typeface="Times New Roman" pitchFamily="18" charset="0"/>
              </a:rPr>
              <a:t> </a:t>
            </a: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(с двойными осями) </a:t>
            </a: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Ромбическая сингония включает все </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кристаллы, имеющие три взаимно </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перпендикулярные двойные </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оси (или их эквиваленты). </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Все три угла между кристаллографическими </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осями — прямые, но сами оси неравнозначны.</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 Типичные</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простые формы— ромбические призмы,</a:t>
            </a:r>
            <a:endParaRPr lang="en-US" sz="2400" b="1" dirty="0" smtClean="0">
              <a:effectLst/>
              <a:latin typeface="Times New Roman" pitchFamily="18" charset="0"/>
              <a:cs typeface="Times New Roman" pitchFamily="18" charset="0"/>
            </a:endParaRPr>
          </a:p>
          <a:p>
            <a:pPr eaLnBrk="1" hangingPunct="1">
              <a:lnSpc>
                <a:spcPct val="90000"/>
              </a:lnSpc>
              <a:buFont typeface="Wingdings" pitchFamily="2" charset="2"/>
              <a:buNone/>
            </a:pPr>
            <a:r>
              <a:rPr lang="ru-RU" sz="2400" b="1" dirty="0" smtClean="0">
                <a:effectLst/>
                <a:latin typeface="Times New Roman" pitchFamily="18" charset="0"/>
                <a:cs typeface="Times New Roman" pitchFamily="18" charset="0"/>
              </a:rPr>
              <a:t> пирамиды</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и </a:t>
            </a:r>
            <a:r>
              <a:rPr lang="ru-RU" sz="2400" b="1" dirty="0" err="1" smtClean="0">
                <a:effectLst/>
                <a:latin typeface="Times New Roman" pitchFamily="18" charset="0"/>
                <a:cs typeface="Times New Roman" pitchFamily="18" charset="0"/>
              </a:rPr>
              <a:t>бипирамиды</a:t>
            </a:r>
            <a:r>
              <a:rPr lang="ru-RU" sz="2400" b="1" dirty="0" smtClean="0">
                <a:effectLst/>
                <a:latin typeface="Times New Roman" pitchFamily="18" charset="0"/>
                <a:cs typeface="Times New Roman" pitchFamily="18" charset="0"/>
              </a:rPr>
              <a:t>, а также ромбический тетраэдр.</a:t>
            </a:r>
          </a:p>
        </p:txBody>
      </p:sp>
      <p:pic>
        <p:nvPicPr>
          <p:cNvPr id="6148" name="Picture 4" descr="Prehnite-ps-0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957" y="1124744"/>
            <a:ext cx="2850671" cy="221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antim_14Ki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5085056"/>
            <a:ext cx="1890478" cy="159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sc00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068916"/>
            <a:ext cx="1900004" cy="161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598881"/>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20040"/>
            <a:ext cx="7239000" cy="804704"/>
          </a:xfrm>
        </p:spPr>
        <p:txBody>
          <a:bodyPr/>
          <a:lstStyle/>
          <a:p>
            <a:pPr eaLnBrk="1" hangingPunct="1">
              <a:defRPr/>
            </a:pPr>
            <a:r>
              <a:rPr lang="ru-RU" b="1" i="1" dirty="0" smtClean="0">
                <a:solidFill>
                  <a:srgbClr val="00B4B0"/>
                </a:solidFill>
                <a:latin typeface="Papyrus" pitchFamily="66" charset="0"/>
              </a:rPr>
              <a:t>Тригональная сингония</a:t>
            </a:r>
            <a:r>
              <a:rPr lang="ru-RU" b="1" i="1" dirty="0" smtClean="0"/>
              <a:t> </a:t>
            </a:r>
          </a:p>
        </p:txBody>
      </p:sp>
      <p:sp>
        <p:nvSpPr>
          <p:cNvPr id="15363" name="Rectangle 3"/>
          <p:cNvSpPr>
            <a:spLocks noGrp="1" noChangeArrowheads="1"/>
          </p:cNvSpPr>
          <p:nvPr>
            <p:ph type="body" idx="1"/>
          </p:nvPr>
        </p:nvSpPr>
        <p:spPr>
          <a:xfrm>
            <a:off x="468313" y="1268760"/>
            <a:ext cx="7704087" cy="5328592"/>
          </a:xfrm>
        </p:spPr>
        <p:txBody>
          <a:bodyPr/>
          <a:lstStyle/>
          <a:p>
            <a:pPr eaLnBrk="1" hangingPunct="1">
              <a:buFont typeface="Wingdings" pitchFamily="2" charset="2"/>
              <a:buNone/>
              <a:defRPr/>
            </a:pPr>
            <a:r>
              <a:rPr lang="en-US" sz="2400" b="1" dirty="0" smtClean="0">
                <a:effectLst/>
                <a:latin typeface="Arial Narrow" pitchFamily="34" charset="0"/>
              </a:rPr>
              <a:t>        </a:t>
            </a:r>
            <a:r>
              <a:rPr lang="ru-RU" sz="2400" b="1" dirty="0" smtClean="0">
                <a:effectLst/>
                <a:latin typeface="Times New Roman" pitchFamily="18" charset="0"/>
                <a:cs typeface="Times New Roman" pitchFamily="18" charset="0"/>
              </a:rPr>
              <a:t>Тригональная сингония включает все кристаллы, имеющие одну тройную ось. Простые формы тригональной сингонии: тригональные и </a:t>
            </a:r>
            <a:r>
              <a:rPr lang="ru-RU" sz="2400" b="1" dirty="0" err="1" smtClean="0">
                <a:effectLst/>
                <a:latin typeface="Times New Roman" pitchFamily="18" charset="0"/>
                <a:cs typeface="Times New Roman" pitchFamily="18" charset="0"/>
              </a:rPr>
              <a:t>дитригональные</a:t>
            </a:r>
            <a:r>
              <a:rPr lang="ru-RU" sz="2400" b="1" dirty="0" smtClean="0">
                <a:effectLst/>
                <a:latin typeface="Times New Roman" pitchFamily="18" charset="0"/>
                <a:cs typeface="Times New Roman" pitchFamily="18" charset="0"/>
              </a:rPr>
              <a:t> призмы, </a:t>
            </a:r>
            <a:r>
              <a:rPr lang="ru-RU" sz="2400" b="1" dirty="0" err="1" smtClean="0">
                <a:effectLst/>
                <a:latin typeface="Times New Roman" pitchFamily="18" charset="0"/>
                <a:cs typeface="Times New Roman" pitchFamily="18" charset="0"/>
              </a:rPr>
              <a:t>бипирамиды</a:t>
            </a:r>
            <a:r>
              <a:rPr lang="ru-RU" sz="2400" b="1" dirty="0" smtClean="0">
                <a:effectLst/>
                <a:latin typeface="Times New Roman" pitchFamily="18" charset="0"/>
                <a:cs typeface="Times New Roman" pitchFamily="18" charset="0"/>
              </a:rPr>
              <a:t> и пирамиды, ромбоэдры, тригональный трапецоэдр и тригональный </a:t>
            </a:r>
            <a:r>
              <a:rPr lang="ru-RU" sz="2400" b="1" dirty="0" err="1" smtClean="0">
                <a:effectLst/>
                <a:latin typeface="Times New Roman" pitchFamily="18" charset="0"/>
                <a:cs typeface="Times New Roman" pitchFamily="18" charset="0"/>
              </a:rPr>
              <a:t>скаленоэдр</a:t>
            </a:r>
            <a:r>
              <a:rPr lang="en-US" sz="2400" b="1" dirty="0" smtClean="0">
                <a:effectLst/>
                <a:latin typeface="Times New Roman" pitchFamily="18" charset="0"/>
                <a:cs typeface="Times New Roman" pitchFamily="18" charset="0"/>
              </a:rPr>
              <a:t>.</a:t>
            </a:r>
            <a:endParaRPr lang="ru-RU" sz="2400" b="1" dirty="0" smtClean="0">
              <a:latin typeface="Times New Roman" pitchFamily="18" charset="0"/>
              <a:cs typeface="Times New Roman" pitchFamily="18" charset="0"/>
            </a:endParaRPr>
          </a:p>
        </p:txBody>
      </p:sp>
      <p:pic>
        <p:nvPicPr>
          <p:cNvPr id="7172" name="Picture 4" descr="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14861"/>
            <a:ext cx="3153503" cy="236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i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162961"/>
            <a:ext cx="2427802" cy="219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i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581128"/>
            <a:ext cx="293792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2377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5496" y="428625"/>
            <a:ext cx="813435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000" b="1" i="1" dirty="0">
                <a:latin typeface="Times New Roman" pitchFamily="18" charset="0"/>
                <a:cs typeface="Times New Roman" pitchFamily="18" charset="0"/>
              </a:rPr>
              <a:t>Фигура называется симметричной относительно точки </a:t>
            </a:r>
            <a:r>
              <a:rPr lang="ru-RU" sz="2000" b="1" i="1" dirty="0" smtClean="0">
                <a:latin typeface="Times New Roman" pitchFamily="18" charset="0"/>
                <a:cs typeface="Times New Roman" pitchFamily="18" charset="0"/>
              </a:rPr>
              <a:t>О</a:t>
            </a:r>
            <a:r>
              <a:rPr lang="en-US" sz="2000" b="1" i="1" dirty="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если </a:t>
            </a:r>
            <a:r>
              <a:rPr lang="ru-RU" sz="2000" b="1" i="1" dirty="0">
                <a:latin typeface="Times New Roman" pitchFamily="18" charset="0"/>
                <a:cs typeface="Times New Roman" pitchFamily="18" charset="0"/>
              </a:rPr>
              <a:t>для каждой точки фигуры симметричная ей точка относительно точки О </a:t>
            </a:r>
            <a:r>
              <a:rPr lang="ru-RU" sz="2000" b="1" i="1" dirty="0" smtClean="0">
                <a:latin typeface="Times New Roman" pitchFamily="18" charset="0"/>
                <a:cs typeface="Times New Roman" pitchFamily="18" charset="0"/>
              </a:rPr>
              <a:t>также </a:t>
            </a:r>
            <a:r>
              <a:rPr lang="ru-RU" sz="2000" b="1" i="1" dirty="0">
                <a:latin typeface="Times New Roman" pitchFamily="18" charset="0"/>
                <a:cs typeface="Times New Roman" pitchFamily="18" charset="0"/>
              </a:rPr>
              <a:t>принадлежит этой фигуре. </a:t>
            </a:r>
          </a:p>
          <a:p>
            <a:r>
              <a:rPr lang="ru-RU" sz="2000" b="1" i="1" dirty="0">
                <a:latin typeface="Times New Roman" pitchFamily="18" charset="0"/>
                <a:cs typeface="Times New Roman" pitchFamily="18" charset="0"/>
              </a:rPr>
              <a:t>Точка О называется центром симметрии фигуры. Говорят  также, что фигура обладает центральной симметрией.</a:t>
            </a:r>
            <a:endParaRPr lang="ru-RU" sz="2000" dirty="0">
              <a:latin typeface="Times New Roman" pitchFamily="18" charset="0"/>
              <a:cs typeface="Times New Roman" pitchFamily="18" charset="0"/>
            </a:endParaRPr>
          </a:p>
        </p:txBody>
      </p:sp>
      <p:sp>
        <p:nvSpPr>
          <p:cNvPr id="1025" name="Rectangle 1"/>
          <p:cNvSpPr>
            <a:spLocks noChangeArrowheads="1"/>
          </p:cNvSpPr>
          <p:nvPr/>
        </p:nvSpPr>
        <p:spPr bwMode="auto">
          <a:xfrm>
            <a:off x="35496" y="2143125"/>
            <a:ext cx="813435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ru-RU" b="1" dirty="0">
                <a:latin typeface="Times New Roman" pitchFamily="18" charset="0"/>
                <a:cs typeface="Times New Roman" pitchFamily="18" charset="0"/>
              </a:rPr>
              <a:t>Простейшими фигурами, обладающими центральной симметрией, является </a:t>
            </a:r>
            <a:r>
              <a:rPr lang="ru-RU" b="1" i="1" dirty="0">
                <a:solidFill>
                  <a:srgbClr val="92D050"/>
                </a:solidFill>
                <a:latin typeface="Times New Roman" pitchFamily="18" charset="0"/>
                <a:cs typeface="Times New Roman" pitchFamily="18" charset="0"/>
              </a:rPr>
              <a:t>окружность</a:t>
            </a:r>
            <a:r>
              <a:rPr lang="ru-RU" b="1" dirty="0">
                <a:solidFill>
                  <a:srgbClr val="92D050"/>
                </a:solidFill>
                <a:latin typeface="Times New Roman" pitchFamily="18" charset="0"/>
                <a:cs typeface="Times New Roman" pitchFamily="18" charset="0"/>
              </a:rPr>
              <a:t> и </a:t>
            </a:r>
            <a:r>
              <a:rPr lang="ru-RU" b="1" i="1" dirty="0">
                <a:solidFill>
                  <a:srgbClr val="92D050"/>
                </a:solidFill>
                <a:latin typeface="Times New Roman" pitchFamily="18" charset="0"/>
                <a:cs typeface="Times New Roman" pitchFamily="18" charset="0"/>
              </a:rPr>
              <a:t>параллелограмм.</a:t>
            </a:r>
            <a:endParaRPr lang="ru-RU" sz="2800" dirty="0">
              <a:solidFill>
                <a:srgbClr val="92D050"/>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785813" y="5657850"/>
            <a:ext cx="7500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dirty="0">
                <a:latin typeface="Times New Roman" pitchFamily="18" charset="0"/>
                <a:cs typeface="Times New Roman" pitchFamily="18" charset="0"/>
              </a:rPr>
              <a:t>Центром симметрии окружности является </a:t>
            </a:r>
            <a:r>
              <a:rPr lang="ru-RU" b="1" dirty="0">
                <a:solidFill>
                  <a:srgbClr val="92D050"/>
                </a:solidFill>
                <a:latin typeface="Times New Roman" pitchFamily="18" charset="0"/>
                <a:cs typeface="Times New Roman" pitchFamily="18" charset="0"/>
              </a:rPr>
              <a:t>центр окружности, </a:t>
            </a:r>
            <a:r>
              <a:rPr lang="ru-RU" b="1" dirty="0">
                <a:latin typeface="Times New Roman" pitchFamily="18" charset="0"/>
                <a:cs typeface="Times New Roman" pitchFamily="18" charset="0"/>
              </a:rPr>
              <a:t>а центром симметрии параллелограмма</a:t>
            </a:r>
            <a:r>
              <a:rPr lang="ru-RU" b="1" dirty="0">
                <a:solidFill>
                  <a:schemeClr val="tx1">
                    <a:lumMod val="95000"/>
                    <a:lumOff val="5000"/>
                  </a:schemeClr>
                </a:solidFill>
                <a:latin typeface="Times New Roman" pitchFamily="18" charset="0"/>
                <a:cs typeface="Times New Roman" pitchFamily="18" charset="0"/>
              </a:rPr>
              <a:t> </a:t>
            </a:r>
            <a:r>
              <a:rPr lang="ru-RU" b="1" dirty="0">
                <a:solidFill>
                  <a:srgbClr val="92D050"/>
                </a:solidFill>
                <a:latin typeface="Times New Roman" pitchFamily="18" charset="0"/>
                <a:cs typeface="Times New Roman" pitchFamily="18" charset="0"/>
              </a:rPr>
              <a:t>точка пересечения его диагоналей</a:t>
            </a:r>
            <a:r>
              <a:rPr lang="ru-RU" b="1" dirty="0">
                <a:solidFill>
                  <a:srgbClr val="C00000"/>
                </a:solidFill>
                <a:latin typeface="Times New Roman" pitchFamily="18" charset="0"/>
                <a:cs typeface="Times New Roman" pitchFamily="18" charset="0"/>
              </a:rPr>
              <a:t>.</a:t>
            </a:r>
            <a:endParaRPr lang="ru-RU" dirty="0">
              <a:solidFill>
                <a:srgbClr val="C00000"/>
              </a:solidFill>
              <a:latin typeface="Times New Roman" pitchFamily="18" charset="0"/>
              <a:cs typeface="Times New Roman" pitchFamily="18" charset="0"/>
            </a:endParaRPr>
          </a:p>
        </p:txBody>
      </p:sp>
      <p:sp>
        <p:nvSpPr>
          <p:cNvPr id="3" name="Пятиугольник 2">
            <a:hlinkClick r:id="rId2" action="ppaction://hlinksldjump"/>
          </p:cNvPr>
          <p:cNvSpPr/>
          <p:nvPr/>
        </p:nvSpPr>
        <p:spPr>
          <a:xfrm>
            <a:off x="8169852" y="6361477"/>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
        <p:nvSpPr>
          <p:cNvPr id="8" name="Пятиугольник 7">
            <a:hlinkClick r:id="rId3" action="ppaction://hlinksldjump"/>
          </p:cNvPr>
          <p:cNvSpPr/>
          <p:nvPr/>
        </p:nvSpPr>
        <p:spPr>
          <a:xfrm>
            <a:off x="8169852" y="5810579"/>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lumMod val="95000"/>
                    <a:lumOff val="5000"/>
                  </a:schemeClr>
                </a:solidFill>
              </a:rPr>
              <a:t>Видео</a:t>
            </a:r>
            <a:endParaRPr lang="ru-RU" sz="1600" dirty="0">
              <a:solidFill>
                <a:schemeClr val="tx1">
                  <a:lumMod val="95000"/>
                  <a:lumOff val="5000"/>
                </a:schemeClr>
              </a:solidFill>
            </a:endParaRPr>
          </a:p>
        </p:txBody>
      </p:sp>
      <p:sp>
        <p:nvSpPr>
          <p:cNvPr id="9" name="Овал 8"/>
          <p:cNvSpPr/>
          <p:nvPr/>
        </p:nvSpPr>
        <p:spPr>
          <a:xfrm>
            <a:off x="1145926" y="3023117"/>
            <a:ext cx="2273946" cy="2188413"/>
          </a:xfrm>
          <a:prstGeom prst="ellipse">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5" name="Овал 14"/>
          <p:cNvSpPr/>
          <p:nvPr/>
        </p:nvSpPr>
        <p:spPr>
          <a:xfrm>
            <a:off x="2224669" y="406332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2111796" y="3613666"/>
            <a:ext cx="333746" cy="369332"/>
          </a:xfrm>
          <a:prstGeom prst="rect">
            <a:avLst/>
          </a:prstGeom>
        </p:spPr>
        <p:txBody>
          <a:bodyPr wrap="none">
            <a:spAutoFit/>
          </a:bodyPr>
          <a:lstStyle/>
          <a:p>
            <a:r>
              <a:rPr lang="ru-RU" b="1" i="1" dirty="0">
                <a:solidFill>
                  <a:srgbClr val="C00000"/>
                </a:solidFill>
                <a:latin typeface="Franklin Gothic Book" pitchFamily="34" charset="0"/>
              </a:rPr>
              <a:t>О</a:t>
            </a:r>
            <a:endParaRPr lang="ru-RU" sz="1200" b="1" i="1" dirty="0">
              <a:latin typeface="Franklin Gothic Book" pitchFamily="34" charset="0"/>
            </a:endParaRPr>
          </a:p>
        </p:txBody>
      </p:sp>
      <p:sp>
        <p:nvSpPr>
          <p:cNvPr id="16" name="Параллелограмм 15"/>
          <p:cNvSpPr/>
          <p:nvPr/>
        </p:nvSpPr>
        <p:spPr>
          <a:xfrm>
            <a:off x="5339775" y="2974021"/>
            <a:ext cx="2266978" cy="1704495"/>
          </a:xfrm>
          <a:prstGeom prst="parallelogram">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23" name="Прямая соединительная линия 22"/>
          <p:cNvCxnSpPr/>
          <p:nvPr/>
        </p:nvCxnSpPr>
        <p:spPr>
          <a:xfrm flipH="1">
            <a:off x="5339775" y="2974021"/>
            <a:ext cx="2266978" cy="1706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753184" y="2946084"/>
            <a:ext cx="1440160" cy="1704495"/>
          </a:xfrm>
          <a:prstGeom prst="line">
            <a:avLst/>
          </a:prstGeom>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6277335" y="3343353"/>
            <a:ext cx="333746" cy="369332"/>
          </a:xfrm>
          <a:prstGeom prst="rect">
            <a:avLst/>
          </a:prstGeom>
        </p:spPr>
        <p:txBody>
          <a:bodyPr wrap="none">
            <a:spAutoFit/>
          </a:bodyPr>
          <a:lstStyle/>
          <a:p>
            <a:r>
              <a:rPr lang="ru-RU" b="1" i="1" dirty="0">
                <a:solidFill>
                  <a:srgbClr val="C00000"/>
                </a:solidFill>
                <a:latin typeface="Franklin Gothic Book" pitchFamily="34" charset="0"/>
              </a:rPr>
              <a:t>О</a:t>
            </a:r>
            <a:endParaRPr lang="ru-RU" sz="1200" b="1" i="1" dirty="0">
              <a:latin typeface="Franklin Gothic Book" pitchFamily="34" charset="0"/>
            </a:endParaRPr>
          </a:p>
        </p:txBody>
      </p:sp>
      <p:sp>
        <p:nvSpPr>
          <p:cNvPr id="28" name="Овал 27"/>
          <p:cNvSpPr/>
          <p:nvPr/>
        </p:nvSpPr>
        <p:spPr>
          <a:xfrm>
            <a:off x="6419264" y="3756595"/>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5218229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animBg="1"/>
      <p:bldP spid="26" grpId="0"/>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20040"/>
            <a:ext cx="7239000" cy="732696"/>
          </a:xfrm>
        </p:spPr>
        <p:txBody>
          <a:bodyPr>
            <a:normAutofit fontScale="90000"/>
          </a:bodyPr>
          <a:lstStyle/>
          <a:p>
            <a:pPr eaLnBrk="1" hangingPunct="1">
              <a:defRPr/>
            </a:pPr>
            <a:r>
              <a:rPr lang="ru-RU" b="1" i="1" dirty="0" smtClean="0">
                <a:solidFill>
                  <a:srgbClr val="00B4B0"/>
                </a:solidFill>
                <a:latin typeface="Papyrus" pitchFamily="66" charset="0"/>
              </a:rPr>
              <a:t>Гексагональная сингония </a:t>
            </a:r>
          </a:p>
        </p:txBody>
      </p:sp>
      <p:sp>
        <p:nvSpPr>
          <p:cNvPr id="16387" name="Rectangle 3"/>
          <p:cNvSpPr>
            <a:spLocks noGrp="1" noChangeArrowheads="1"/>
          </p:cNvSpPr>
          <p:nvPr>
            <p:ph type="body" idx="1"/>
          </p:nvPr>
        </p:nvSpPr>
        <p:spPr>
          <a:xfrm>
            <a:off x="107504" y="1196752"/>
            <a:ext cx="5183187" cy="5544616"/>
          </a:xfrm>
        </p:spPr>
        <p:txBody>
          <a:bodyPr>
            <a:normAutofit/>
          </a:bodyPr>
          <a:lstStyle/>
          <a:p>
            <a:pPr eaLnBrk="1" hangingPunct="1">
              <a:lnSpc>
                <a:spcPct val="80000"/>
              </a:lnSpc>
              <a:buFont typeface="Wingdings" pitchFamily="2" charset="2"/>
              <a:buNone/>
              <a:defRPr/>
            </a:pPr>
            <a:r>
              <a:rPr lang="en-US" sz="1800" b="1" dirty="0" smtClean="0"/>
              <a:t>    </a:t>
            </a:r>
            <a:r>
              <a:rPr lang="ru-RU" sz="2400" b="1" dirty="0" smtClean="0">
                <a:effectLst/>
                <a:latin typeface="Times New Roman" pitchFamily="18" charset="0"/>
                <a:cs typeface="Times New Roman" pitchFamily="18" charset="0"/>
              </a:rPr>
              <a:t>Гексагональная сингония включает все кристаллы, имеющие одну гексагональную ось</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 Отличительная особенность кристаллов — присутствие одной вертикальной оси 6-го порядка Помимо шестерной оси могут присутствовать двойные оси</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зеркальные плоскости</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и иногда центр инверсии</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Простые формы: гексагональные и дигексагональные</a:t>
            </a: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призмы, </a:t>
            </a:r>
            <a:r>
              <a:rPr lang="ru-RU" sz="2400" b="1" dirty="0" err="1" smtClean="0">
                <a:effectLst/>
                <a:latin typeface="Times New Roman" pitchFamily="18" charset="0"/>
                <a:cs typeface="Times New Roman" pitchFamily="18" charset="0"/>
              </a:rPr>
              <a:t>бипирамиды</a:t>
            </a:r>
            <a:r>
              <a:rPr lang="ru-RU" sz="2400" b="1" dirty="0" smtClean="0">
                <a:effectLst/>
                <a:latin typeface="Times New Roman" pitchFamily="18" charset="0"/>
                <a:cs typeface="Times New Roman" pitchFamily="18" charset="0"/>
              </a:rPr>
              <a:t>, пирамиды, а также гексагональный трапецоэдр. </a:t>
            </a:r>
            <a:endParaRPr lang="en-US" sz="2400" b="1" dirty="0" smtClean="0">
              <a:effectLst/>
              <a:latin typeface="Times New Roman" pitchFamily="18" charset="0"/>
              <a:cs typeface="Times New Roman" pitchFamily="18" charset="0"/>
            </a:endParaRPr>
          </a:p>
          <a:p>
            <a:pPr eaLnBrk="1" hangingPunct="1">
              <a:lnSpc>
                <a:spcPct val="80000"/>
              </a:lnSpc>
              <a:buFont typeface="Wingdings" pitchFamily="2" charset="2"/>
              <a:buNone/>
              <a:defRPr/>
            </a:pPr>
            <a:r>
              <a:rPr lang="en-US" sz="2400" b="1" dirty="0" smtClean="0">
                <a:effectLst/>
                <a:latin typeface="Times New Roman" pitchFamily="18" charset="0"/>
                <a:cs typeface="Times New Roman" pitchFamily="18" charset="0"/>
              </a:rPr>
              <a:t>    </a:t>
            </a:r>
            <a:r>
              <a:rPr lang="ru-RU" sz="2400" b="1" dirty="0" smtClean="0">
                <a:effectLst/>
                <a:latin typeface="Times New Roman" pitchFamily="18" charset="0"/>
                <a:cs typeface="Times New Roman" pitchFamily="18" charset="0"/>
              </a:rPr>
              <a:t>Всего в гексагональной и тригональной </a:t>
            </a:r>
            <a:r>
              <a:rPr lang="ru-RU" sz="2400" b="1" dirty="0" err="1" smtClean="0">
                <a:effectLst/>
                <a:latin typeface="Times New Roman" pitchFamily="18" charset="0"/>
                <a:cs typeface="Times New Roman" pitchFamily="18" charset="0"/>
              </a:rPr>
              <a:t>сингониях</a:t>
            </a:r>
            <a:r>
              <a:rPr lang="ru-RU" sz="2400" b="1" dirty="0" smtClean="0">
                <a:effectLst/>
                <a:latin typeface="Times New Roman" pitchFamily="18" charset="0"/>
                <a:cs typeface="Times New Roman" pitchFamily="18" charset="0"/>
              </a:rPr>
              <a:t> в сумме насчитывается 16 простых форм. </a:t>
            </a:r>
          </a:p>
        </p:txBody>
      </p:sp>
      <p:pic>
        <p:nvPicPr>
          <p:cNvPr id="8196" name="Picture 4" descr="416afcdb-9a90-4a6b-8978-77a360b0a3bf-444x3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733" y="1484784"/>
            <a:ext cx="2494612"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izumru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733" y="4005064"/>
            <a:ext cx="2591321" cy="215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010562"/>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20040"/>
            <a:ext cx="7239000" cy="732696"/>
          </a:xfrm>
        </p:spPr>
        <p:txBody>
          <a:bodyPr>
            <a:normAutofit fontScale="90000"/>
          </a:bodyPr>
          <a:lstStyle/>
          <a:p>
            <a:pPr eaLnBrk="1" hangingPunct="1">
              <a:defRPr/>
            </a:pPr>
            <a:r>
              <a:rPr lang="ru-RU" b="1" i="1" dirty="0" smtClean="0">
                <a:solidFill>
                  <a:srgbClr val="00B4B0"/>
                </a:solidFill>
                <a:latin typeface="Papyrus" pitchFamily="66" charset="0"/>
              </a:rPr>
              <a:t>Тетрагональная сингония</a:t>
            </a:r>
          </a:p>
        </p:txBody>
      </p:sp>
      <p:sp>
        <p:nvSpPr>
          <p:cNvPr id="9219" name="Rectangle 3"/>
          <p:cNvSpPr>
            <a:spLocks noGrp="1" noChangeArrowheads="1"/>
          </p:cNvSpPr>
          <p:nvPr>
            <p:ph type="body" idx="1"/>
          </p:nvPr>
        </p:nvSpPr>
        <p:spPr>
          <a:xfrm>
            <a:off x="107504" y="1122151"/>
            <a:ext cx="5832648" cy="4111625"/>
          </a:xfrm>
        </p:spPr>
        <p:txBody>
          <a:bodyPr>
            <a:normAutofit fontScale="92500" lnSpcReduction="20000"/>
          </a:bodyPr>
          <a:lstStyle/>
          <a:p>
            <a:pPr eaLnBrk="1" hangingPunct="1">
              <a:lnSpc>
                <a:spcPct val="90000"/>
              </a:lnSpc>
              <a:buFont typeface="Wingdings" pitchFamily="2" charset="2"/>
              <a:buNone/>
            </a:pPr>
            <a:r>
              <a:rPr lang="en-US" sz="2800" b="1" dirty="0" smtClean="0">
                <a:effectLst/>
                <a:latin typeface="Times New Roman" pitchFamily="18" charset="0"/>
                <a:cs typeface="Times New Roman" pitchFamily="18" charset="0"/>
              </a:rPr>
              <a:t>    </a:t>
            </a:r>
            <a:r>
              <a:rPr lang="ru-RU" sz="2800" b="1" dirty="0" smtClean="0">
                <a:effectLst/>
                <a:latin typeface="Times New Roman" pitchFamily="18" charset="0"/>
                <a:cs typeface="Times New Roman" pitchFamily="18" charset="0"/>
              </a:rPr>
              <a:t>Тетрагональная сингония включает все кристаллы, имеющие одну четверную (тетрагональную) ось (ось 4-го порядка).</a:t>
            </a:r>
            <a:br>
              <a:rPr lang="ru-RU" sz="2800" b="1" dirty="0" smtClean="0">
                <a:effectLst/>
                <a:latin typeface="Times New Roman" pitchFamily="18" charset="0"/>
                <a:cs typeface="Times New Roman" pitchFamily="18" charset="0"/>
              </a:rPr>
            </a:br>
            <a:r>
              <a:rPr lang="ru-RU" sz="2800" b="1" dirty="0" smtClean="0">
                <a:effectLst/>
                <a:latin typeface="Times New Roman" pitchFamily="18" charset="0"/>
                <a:cs typeface="Times New Roman" pitchFamily="18" charset="0"/>
              </a:rPr>
              <a:t>Типичные простые формы —тетрагональные</a:t>
            </a:r>
            <a:r>
              <a:rPr lang="en-US" sz="2800" b="1" dirty="0" smtClean="0">
                <a:effectLst/>
                <a:latin typeface="Times New Roman" pitchFamily="18" charset="0"/>
                <a:cs typeface="Times New Roman" pitchFamily="18" charset="0"/>
              </a:rPr>
              <a:t> </a:t>
            </a:r>
            <a:r>
              <a:rPr lang="ru-RU" sz="2800" b="1" dirty="0" smtClean="0">
                <a:effectLst/>
                <a:latin typeface="Times New Roman" pitchFamily="18" charset="0"/>
                <a:cs typeface="Times New Roman" pitchFamily="18" charset="0"/>
              </a:rPr>
              <a:t>и </a:t>
            </a:r>
            <a:r>
              <a:rPr lang="ru-RU" sz="2800" b="1" dirty="0" err="1" smtClean="0">
                <a:effectLst/>
                <a:latin typeface="Times New Roman" pitchFamily="18" charset="0"/>
                <a:cs typeface="Times New Roman" pitchFamily="18" charset="0"/>
              </a:rPr>
              <a:t>дитетрагональные</a:t>
            </a:r>
            <a:r>
              <a:rPr lang="ru-RU" sz="2800" b="1" dirty="0" smtClean="0">
                <a:effectLst/>
                <a:latin typeface="Times New Roman" pitchFamily="18" charset="0"/>
                <a:cs typeface="Times New Roman" pitchFamily="18" charset="0"/>
              </a:rPr>
              <a:t> призмы, </a:t>
            </a:r>
            <a:r>
              <a:rPr lang="ru-RU" sz="2800" b="1" dirty="0" err="1" smtClean="0">
                <a:effectLst/>
                <a:latin typeface="Times New Roman" pitchFamily="18" charset="0"/>
                <a:cs typeface="Times New Roman" pitchFamily="18" charset="0"/>
              </a:rPr>
              <a:t>бипирамиды</a:t>
            </a:r>
            <a:r>
              <a:rPr lang="ru-RU" sz="2800" b="1" dirty="0" smtClean="0">
                <a:effectLst/>
                <a:latin typeface="Times New Roman" pitchFamily="18" charset="0"/>
                <a:cs typeface="Times New Roman" pitchFamily="18" charset="0"/>
              </a:rPr>
              <a:t> и пирамиды, а также тетрагональный тетраэдр (</a:t>
            </a:r>
            <a:r>
              <a:rPr lang="ru-RU" sz="2800" b="1" dirty="0" err="1" smtClean="0">
                <a:effectLst/>
                <a:latin typeface="Times New Roman" pitchFamily="18" charset="0"/>
                <a:cs typeface="Times New Roman" pitchFamily="18" charset="0"/>
              </a:rPr>
              <a:t>бисфеноид</a:t>
            </a:r>
            <a:r>
              <a:rPr lang="ru-RU" sz="2800" b="1" dirty="0" smtClean="0">
                <a:effectLst/>
                <a:latin typeface="Times New Roman" pitchFamily="18" charset="0"/>
                <a:cs typeface="Times New Roman" pitchFamily="18" charset="0"/>
              </a:rPr>
              <a:t>), тетрагональный трапецоэдр и тетрагональный </a:t>
            </a:r>
            <a:r>
              <a:rPr lang="ru-RU" sz="2800" b="1" dirty="0" err="1" smtClean="0">
                <a:effectLst/>
                <a:latin typeface="Times New Roman" pitchFamily="18" charset="0"/>
                <a:cs typeface="Times New Roman" pitchFamily="18" charset="0"/>
              </a:rPr>
              <a:t>скаленоэдр</a:t>
            </a:r>
            <a:r>
              <a:rPr lang="ru-RU" sz="2800" b="1" dirty="0" smtClean="0">
                <a:effectLst/>
                <a:latin typeface="Times New Roman" pitchFamily="18" charset="0"/>
                <a:cs typeface="Times New Roman" pitchFamily="18" charset="0"/>
              </a:rPr>
              <a:t> . </a:t>
            </a:r>
          </a:p>
        </p:txBody>
      </p:sp>
      <p:pic>
        <p:nvPicPr>
          <p:cNvPr id="9220" name="Picture 4" descr="img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869160"/>
            <a:ext cx="2350313" cy="17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halkopi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543" y="4869160"/>
            <a:ext cx="2478304" cy="17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i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144" y="2276872"/>
            <a:ext cx="2319826"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065437"/>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536" y="188640"/>
            <a:ext cx="7239000" cy="1143000"/>
          </a:xfrm>
        </p:spPr>
        <p:txBody>
          <a:bodyPr>
            <a:normAutofit fontScale="90000"/>
          </a:bodyPr>
          <a:lstStyle/>
          <a:p>
            <a:pPr eaLnBrk="1" hangingPunct="1">
              <a:defRPr/>
            </a:pPr>
            <a:r>
              <a:rPr lang="ru-RU" b="1" i="1" dirty="0" smtClean="0">
                <a:solidFill>
                  <a:srgbClr val="00B4B0"/>
                </a:solidFill>
                <a:latin typeface="Papyrus" pitchFamily="66" charset="0"/>
              </a:rPr>
              <a:t>Кубическая (правильная, изометрическая) сингония</a:t>
            </a:r>
          </a:p>
        </p:txBody>
      </p:sp>
      <p:sp>
        <p:nvSpPr>
          <p:cNvPr id="18435" name="Rectangle 3"/>
          <p:cNvSpPr>
            <a:spLocks noGrp="1" noChangeArrowheads="1"/>
          </p:cNvSpPr>
          <p:nvPr>
            <p:ph type="body" idx="1"/>
          </p:nvPr>
        </p:nvSpPr>
        <p:spPr>
          <a:xfrm>
            <a:off x="251272" y="1268760"/>
            <a:ext cx="7848872" cy="3744416"/>
          </a:xfrm>
        </p:spPr>
        <p:txBody>
          <a:bodyPr/>
          <a:lstStyle/>
          <a:p>
            <a:pPr eaLnBrk="1" hangingPunct="1">
              <a:lnSpc>
                <a:spcPct val="80000"/>
              </a:lnSpc>
              <a:buFont typeface="Wingdings" pitchFamily="2" charset="2"/>
              <a:buNone/>
              <a:defRPr/>
            </a:pP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Кубическая сингония - самая высоко симметричная, единственная, относящаяся к высшей категории по уровню симметрии. Она включает все кристаллы, имеющие четыре тройные и три четверные оси. Тройные оси параллельны диагоналям куба и наклонены одна к другой под углом 70°32.  Углы между соответствующими гранями простых форм кубической сингонии постоянны для всех кристаллов. Всего в этой сингонии 15 простых форм</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тетраэдр (4-гранник); куб, или гексаэдр (6-гранник); октаэдр (8-гранник); пять 12-гранников — ромбододекаэдр, пентагон-додекаэдр, </a:t>
            </a:r>
            <a:r>
              <a:rPr lang="ru-RU" sz="2000" b="1" dirty="0" err="1" smtClean="0">
                <a:latin typeface="Times New Roman" pitchFamily="18" charset="0"/>
                <a:cs typeface="Times New Roman" pitchFamily="18" charset="0"/>
              </a:rPr>
              <a:t>тригонтритетраэдр</a:t>
            </a:r>
            <a:r>
              <a:rPr lang="en-US" sz="2000" b="1"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тетрагон</a:t>
            </a:r>
            <a:r>
              <a:rPr lang="ru-RU" sz="2000" b="1" dirty="0" smtClean="0">
                <a:latin typeface="Times New Roman" pitchFamily="18" charset="0"/>
                <a:cs typeface="Times New Roman" pitchFamily="18" charset="0"/>
              </a:rPr>
              <a:t>-тритетраэдр, пентагон-тритетраэдр; шесть 24-гранников — </a:t>
            </a:r>
            <a:r>
              <a:rPr lang="ru-RU" sz="2000" b="1" dirty="0" err="1" smtClean="0">
                <a:latin typeface="Times New Roman" pitchFamily="18" charset="0"/>
                <a:cs typeface="Times New Roman" pitchFamily="18" charset="0"/>
              </a:rPr>
              <a:t>тригон-триоктаэдр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тетрагон-триоктаэдр</a:t>
            </a:r>
            <a:r>
              <a:rPr lang="ru-RU" sz="2000" b="1" dirty="0" smtClean="0">
                <a:latin typeface="Times New Roman" pitchFamily="18" charset="0"/>
                <a:cs typeface="Times New Roman" pitchFamily="18" charset="0"/>
              </a:rPr>
              <a:t>, пентагон-</a:t>
            </a:r>
            <a:r>
              <a:rPr lang="ru-RU" sz="2000" b="1" dirty="0" err="1" smtClean="0">
                <a:latin typeface="Times New Roman" pitchFamily="18" charset="0"/>
                <a:cs typeface="Times New Roman" pitchFamily="18" charset="0"/>
              </a:rPr>
              <a:t>триоктаэдр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тетрагексаэдр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гексатетраэдр</a:t>
            </a:r>
            <a:r>
              <a:rPr lang="ru-RU" sz="2000" b="1" dirty="0" smtClean="0">
                <a:latin typeface="Times New Roman" pitchFamily="18" charset="0"/>
                <a:cs typeface="Times New Roman" pitchFamily="18" charset="0"/>
              </a:rPr>
              <a:t>, дидодекаэдр; и единственный 48-гранник — </a:t>
            </a:r>
            <a:r>
              <a:rPr lang="ru-RU" sz="2000" b="1" dirty="0" err="1" smtClean="0">
                <a:latin typeface="Times New Roman" pitchFamily="18" charset="0"/>
                <a:cs typeface="Times New Roman" pitchFamily="18" charset="0"/>
              </a:rPr>
              <a:t>гексоктаэдр</a:t>
            </a:r>
            <a:r>
              <a:rPr lang="ru-RU" sz="2000" b="1" dirty="0" smtClean="0">
                <a:latin typeface="Times New Roman" pitchFamily="18" charset="0"/>
                <a:cs typeface="Times New Roman" pitchFamily="18" charset="0"/>
              </a:rPr>
              <a:t>. </a:t>
            </a:r>
          </a:p>
        </p:txBody>
      </p:sp>
      <p:pic>
        <p:nvPicPr>
          <p:cNvPr id="10244" name="Picture 4" descr="1305327071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4" y="4913388"/>
            <a:ext cx="2412244" cy="17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imgs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747079"/>
            <a:ext cx="1943720" cy="192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m-pyr_4_02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577" y="4747079"/>
            <a:ext cx="2708105" cy="192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648822"/>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009_2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46" y="404664"/>
            <a:ext cx="824388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556161"/>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6872"/>
            <a:ext cx="7848872" cy="4464496"/>
          </a:xfrm>
          <a:prstGeom prst="rect">
            <a:avLst/>
          </a:prstGeom>
        </p:spPr>
      </p:pic>
      <p:sp>
        <p:nvSpPr>
          <p:cNvPr id="2" name="Заголовок 1"/>
          <p:cNvSpPr>
            <a:spLocks noGrp="1"/>
          </p:cNvSpPr>
          <p:nvPr>
            <p:ph type="title"/>
          </p:nvPr>
        </p:nvSpPr>
        <p:spPr>
          <a:xfrm>
            <a:off x="251520" y="260648"/>
            <a:ext cx="7920880" cy="3096344"/>
          </a:xfrm>
        </p:spPr>
        <p:txBody>
          <a:bodyPr>
            <a:normAutofit/>
          </a:bodyPr>
          <a:lstStyle/>
          <a:p>
            <a:r>
              <a:rPr lang="ru-RU" sz="3100" b="0" dirty="0" smtClean="0">
                <a:solidFill>
                  <a:schemeClr val="accent1">
                    <a:lumMod val="75000"/>
                  </a:schemeClr>
                </a:solidFill>
                <a:latin typeface="Monotype Corsiva" pitchFamily="66" charset="0"/>
              </a:rPr>
              <a:t>Предмет математики настолько серьезен, что полезно не упустить случая сделать его немного занимательным.</a:t>
            </a:r>
            <a:br>
              <a:rPr lang="ru-RU" sz="3100" b="0" dirty="0" smtClean="0">
                <a:solidFill>
                  <a:schemeClr val="accent1">
                    <a:lumMod val="75000"/>
                  </a:schemeClr>
                </a:solidFill>
                <a:latin typeface="Monotype Corsiva" pitchFamily="66" charset="0"/>
              </a:rPr>
            </a:br>
            <a:r>
              <a:rPr lang="ru-RU" sz="3100" b="0" dirty="0" smtClean="0">
                <a:solidFill>
                  <a:schemeClr val="accent1">
                    <a:lumMod val="75000"/>
                  </a:schemeClr>
                </a:solidFill>
                <a:latin typeface="Monotype Corsiva" pitchFamily="66" charset="0"/>
              </a:rPr>
              <a:t>Б. Паскаль</a:t>
            </a:r>
            <a:r>
              <a:rPr lang="ru-RU" b="0" dirty="0" smtClean="0">
                <a:solidFill>
                  <a:schemeClr val="accent1">
                    <a:lumMod val="75000"/>
                  </a:schemeClr>
                </a:solidFill>
              </a:rPr>
              <a:t/>
            </a:r>
            <a:br>
              <a:rPr lang="ru-RU" b="0" dirty="0" smtClean="0">
                <a:solidFill>
                  <a:schemeClr val="accent1">
                    <a:lumMod val="75000"/>
                  </a:schemeClr>
                </a:solidFill>
              </a:rPr>
            </a:br>
            <a:endParaRPr lang="ru-RU" dirty="0">
              <a:solidFill>
                <a:schemeClr val="accent1">
                  <a:lumMod val="75000"/>
                </a:schemeClr>
              </a:solidFill>
            </a:endParaRPr>
          </a:p>
        </p:txBody>
      </p:sp>
    </p:spTree>
    <p:extLst>
      <p:ext uri="{BB962C8B-B14F-4D97-AF65-F5344CB8AC3E}">
        <p14:creationId xmlns:p14="http://schemas.microsoft.com/office/powerpoint/2010/main" val="2601097966"/>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743083" cy="6858000"/>
          </a:xfrm>
        </p:spPr>
      </p:pic>
      <p:sp>
        <p:nvSpPr>
          <p:cNvPr id="4101" name="WordArt 5"/>
          <p:cNvSpPr>
            <a:spLocks noChangeArrowheads="1" noChangeShapeType="1" noTextEdit="1"/>
          </p:cNvSpPr>
          <p:nvPr/>
        </p:nvSpPr>
        <p:spPr bwMode="auto">
          <a:xfrm>
            <a:off x="667560" y="260648"/>
            <a:ext cx="7631757" cy="1080542"/>
          </a:xfrm>
          <a:prstGeom prst="rect">
            <a:avLst/>
          </a:prstGeom>
        </p:spPr>
        <p:txBody>
          <a:bodyPr wrap="none" fromWordArt="1">
            <a:prstTxWarp prst="textFadeUp">
              <a:avLst>
                <a:gd name="adj" fmla="val 3615"/>
              </a:avLst>
            </a:prstTxWarp>
          </a:bodyPr>
          <a:lstStyle/>
          <a:p>
            <a:pPr algn="ctr"/>
            <a:r>
              <a:rPr lang="ru-RU" sz="5400" b="1" i="1" kern="10" dirty="0">
                <a:ln w="12700">
                  <a:solidFill>
                    <a:schemeClr val="tx1"/>
                  </a:solidFill>
                  <a:round/>
                  <a:headEnd/>
                  <a:tailEnd/>
                </a:ln>
                <a:solidFill>
                  <a:schemeClr val="tx2">
                    <a:lumMod val="75000"/>
                  </a:schemeClr>
                </a:solidFill>
                <a:effectLst>
                  <a:outerShdw dist="35921" dir="2700000" sy="50000" rotWithShape="0">
                    <a:srgbClr val="875B0D">
                      <a:alpha val="70000"/>
                    </a:srgbClr>
                  </a:outerShdw>
                </a:effectLst>
                <a:latin typeface="Arial"/>
                <a:cs typeface="Arial"/>
              </a:rPr>
              <a:t>Симметрия в ювелирном деле</a:t>
            </a:r>
          </a:p>
        </p:txBody>
      </p:sp>
      <p:sp>
        <p:nvSpPr>
          <p:cNvPr id="2" name="Прямоугольник 1"/>
          <p:cNvSpPr/>
          <p:nvPr/>
        </p:nvSpPr>
        <p:spPr>
          <a:xfrm>
            <a:off x="755576" y="1700808"/>
            <a:ext cx="7272808" cy="4770537"/>
          </a:xfrm>
          <a:prstGeom prst="rect">
            <a:avLst/>
          </a:prstGeom>
        </p:spPr>
        <p:txBody>
          <a:bodyPr wrap="square">
            <a:spAutoFit/>
          </a:bodyPr>
          <a:lstStyle/>
          <a:p>
            <a:pPr>
              <a:lnSpc>
                <a:spcPct val="80000"/>
              </a:lnSpc>
            </a:pPr>
            <a:r>
              <a:rPr lang="ru-RU" sz="2000" b="1" dirty="0">
                <a:solidFill>
                  <a:srgbClr val="000000"/>
                </a:solidFill>
                <a:latin typeface="Times New Roman" pitchFamily="18" charset="0"/>
                <a:cs typeface="Times New Roman" pitchFamily="18" charset="0"/>
              </a:rPr>
              <a:t>В природе многие виды камней обладают прекрасной силой блеска и изумительными гранями, но очень редко внутренняя красота камня может быть полностью раскрыта без вмешательства рук мастера-гранильщика. Усилению природного очарования ювелирных камней, естественные грани которых редко бывают совершенными, способствует придание им определенной формы, последняя часто зависит от оправы, в которую впоследствии должен быть заключен камень.</a:t>
            </a:r>
          </a:p>
          <a:p>
            <a:pPr>
              <a:lnSpc>
                <a:spcPct val="80000"/>
              </a:lnSpc>
            </a:pPr>
            <a:r>
              <a:rPr lang="ru-RU" sz="2000" b="1" dirty="0">
                <a:solidFill>
                  <a:srgbClr val="000000"/>
                </a:solidFill>
                <a:latin typeface="Times New Roman" pitchFamily="18" charset="0"/>
                <a:cs typeface="Times New Roman" pitchFamily="18" charset="0"/>
              </a:rPr>
              <a:t>В древние времена камням почти не пытались придать какую-то определенную форму, главным образом камни просто шлифовали, раскрывая частично лишь их цветовые возможности. Сохранялась, в основном, и природная форма камней, а оправа подгонялась, подчиняясь капризам этой формы. Несколько из таких "исторических камней" дошло до наших дней, не изменив при этом формы, хорошими примерами являются "Рубин Черного принца" и "Рубин Тимура" - они считаются исключительно ценными среди сокровищ Британской короны.</a:t>
            </a:r>
          </a:p>
        </p:txBody>
      </p:sp>
    </p:spTree>
    <p:extLst>
      <p:ext uri="{BB962C8B-B14F-4D97-AF65-F5344CB8AC3E}">
        <p14:creationId xmlns:p14="http://schemas.microsoft.com/office/powerpoint/2010/main" val="1797794392"/>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388424" cy="6858000"/>
          </a:xfrm>
        </p:spPr>
      </p:pic>
      <p:sp>
        <p:nvSpPr>
          <p:cNvPr id="2" name="Заголовок 1"/>
          <p:cNvSpPr>
            <a:spLocks noGrp="1"/>
          </p:cNvSpPr>
          <p:nvPr>
            <p:ph type="title"/>
          </p:nvPr>
        </p:nvSpPr>
        <p:spPr>
          <a:xfrm>
            <a:off x="457200" y="320040"/>
            <a:ext cx="7239000" cy="804704"/>
          </a:xfrm>
        </p:spPr>
        <p:txBody>
          <a:bodyPr>
            <a:normAutofit/>
          </a:bodyPr>
          <a:lstStyle/>
          <a:p>
            <a:pPr algn="ctr"/>
            <a:r>
              <a:rPr lang="ru-RU" i="1" dirty="0" smtClean="0">
                <a:solidFill>
                  <a:srgbClr val="CC9900"/>
                </a:solidFill>
              </a:rPr>
              <a:t>Рубин черного принца</a:t>
            </a:r>
            <a:endParaRPr lang="ru-RU" dirty="0"/>
          </a:p>
        </p:txBody>
      </p:sp>
      <p:pic>
        <p:nvPicPr>
          <p:cNvPr id="6" name="Picture 5" descr="BlackPri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9740"/>
            <a:ext cx="3810000" cy="5114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Blackprincesru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989138"/>
            <a:ext cx="3363913" cy="345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24294"/>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6"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7176" name="AutoShape 8"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7178" name="AutoShape 10"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7180" name="Picture 12" descr="1318154910_1219788242_f_93868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01"/>
            <a:ext cx="8331956" cy="685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70970"/>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8388423" cy="6858000"/>
          </a:xfrm>
        </p:spPr>
      </p:pic>
      <p:sp>
        <p:nvSpPr>
          <p:cNvPr id="5" name="Прямоугольник 4"/>
          <p:cNvSpPr/>
          <p:nvPr/>
        </p:nvSpPr>
        <p:spPr>
          <a:xfrm>
            <a:off x="251520" y="476672"/>
            <a:ext cx="4824536" cy="5940088"/>
          </a:xfrm>
          <a:prstGeom prst="rect">
            <a:avLst/>
          </a:prstGeom>
        </p:spPr>
        <p:txBody>
          <a:bodyPr wrap="square">
            <a:spAutoFit/>
          </a:bodyPr>
          <a:lstStyle/>
          <a:p>
            <a:r>
              <a:rPr lang="ru-RU" sz="2000" b="1" dirty="0">
                <a:latin typeface="Times New Roman" pitchFamily="18" charset="0"/>
              </a:rPr>
              <a:t>Постепенно шлифовкой камням стали придавать округлую форму, известную под названием кабошон. Слово "кабошон" произошло от французского слова, которое в свою очередь было образовано от латинского "</a:t>
            </a:r>
            <a:r>
              <a:rPr lang="ru-RU" sz="2000" b="1" dirty="0" err="1">
                <a:latin typeface="Times New Roman" pitchFamily="18" charset="0"/>
              </a:rPr>
              <a:t>cabo</a:t>
            </a:r>
            <a:r>
              <a:rPr lang="ru-RU" sz="2000" b="1" dirty="0">
                <a:latin typeface="Times New Roman" pitchFamily="18" charset="0"/>
              </a:rPr>
              <a:t>" - голова. </a:t>
            </a:r>
            <a:br>
              <a:rPr lang="ru-RU" sz="2000" b="1" dirty="0">
                <a:latin typeface="Times New Roman" pitchFamily="18" charset="0"/>
              </a:rPr>
            </a:br>
            <a:r>
              <a:rPr lang="ru-RU" sz="2000" b="1" dirty="0">
                <a:latin typeface="Times New Roman" pitchFamily="18" charset="0"/>
              </a:rPr>
              <a:t>Этот самый древний способ огранки используется при подготовке камней для ювелирных украшений и по сей день. В современных ювелирных изделиях камни, обработанные кабошоном применяются в тех случаях, когда художник-ювелир пытается показать цветовую силу камня. Но все-таки при таком способе огранки камень остается "мертвым", его внутренняя жизнь и "игра" остаются нераскрытыми.</a:t>
            </a:r>
            <a:endParaRPr lang="ru-RU" sz="2000" b="1" dirty="0"/>
          </a:p>
        </p:txBody>
      </p:sp>
      <p:pic>
        <p:nvPicPr>
          <p:cNvPr id="6" name="Picture 6" descr="ANd9GcTjQ5xaKiAYUKm9Ec1Ej48usmxZlYdA-9SQcXzYGPWSFrcUOw6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02616" y="620688"/>
            <a:ext cx="3459303" cy="2592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9" descr="ANd9GcSpld0HyQ7JStQ9ivTK1wkCH9LO_Z_o27NUB_xOBRPUEIKr4qln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65802" y="3645024"/>
            <a:ext cx="3223674" cy="29877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85575739"/>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483784" cy="6858000"/>
          </a:xfrm>
        </p:spPr>
      </p:pic>
      <p:sp>
        <p:nvSpPr>
          <p:cNvPr id="5" name="Заголовок 4"/>
          <p:cNvSpPr>
            <a:spLocks noGrp="1"/>
          </p:cNvSpPr>
          <p:nvPr>
            <p:ph type="title"/>
          </p:nvPr>
        </p:nvSpPr>
        <p:spPr>
          <a:xfrm>
            <a:off x="467544" y="188640"/>
            <a:ext cx="7239000" cy="732696"/>
          </a:xfrm>
        </p:spPr>
        <p:txBody>
          <a:bodyPr>
            <a:normAutofit fontScale="90000"/>
          </a:bodyPr>
          <a:lstStyle/>
          <a:p>
            <a:pPr algn="ctr"/>
            <a:r>
              <a:rPr lang="ru-RU" i="1" dirty="0">
                <a:solidFill>
                  <a:srgbClr val="CC9900"/>
                </a:solidFill>
                <a:latin typeface="Times New Roman" pitchFamily="18" charset="0"/>
              </a:rPr>
              <a:t>Виды огранки бриллиантов </a:t>
            </a:r>
            <a:endParaRPr lang="ru-RU" dirty="0"/>
          </a:p>
        </p:txBody>
      </p:sp>
      <p:sp>
        <p:nvSpPr>
          <p:cNvPr id="2" name="Прямоугольник 1"/>
          <p:cNvSpPr/>
          <p:nvPr/>
        </p:nvSpPr>
        <p:spPr>
          <a:xfrm>
            <a:off x="467544" y="1196752"/>
            <a:ext cx="7776864" cy="5262979"/>
          </a:xfrm>
          <a:prstGeom prst="rect">
            <a:avLst/>
          </a:prstGeom>
        </p:spPr>
        <p:txBody>
          <a:bodyPr wrap="square">
            <a:spAutoFit/>
          </a:bodyPr>
          <a:lstStyle/>
          <a:p>
            <a:pPr>
              <a:lnSpc>
                <a:spcPct val="80000"/>
              </a:lnSpc>
            </a:pPr>
            <a:r>
              <a:rPr lang="ru-RU" sz="2800" b="1" dirty="0">
                <a:latin typeface="Times New Roman" pitchFamily="18" charset="0"/>
              </a:rPr>
              <a:t>Огранкой считается процесс шлифования, посредством которого на алмаз наносят плоскости для придания камню различных форм. Нанесенные плоскости называются гранями или фацетами. В результате огранки проявляются лучшие свойства алмаза — цвет, блеск, открывается «игра» и «огонь» бриллианта, в то же время можно скрыть природные недостатки, например поверхностные и внутренние дефекты. В XXI веке применяются три основных вида огранки: бриллиантовая огранка, старинная ступенчатая огранка и смешанная, представлявшая комбинацию двух первых видов огранки бриллиантов. </a:t>
            </a:r>
          </a:p>
        </p:txBody>
      </p:sp>
    </p:spTree>
    <p:extLst>
      <p:ext uri="{BB962C8B-B14F-4D97-AF65-F5344CB8AC3E}">
        <p14:creationId xmlns:p14="http://schemas.microsoft.com/office/powerpoint/2010/main" val="372012892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7382624" cy="838200"/>
          </a:xfrm>
        </p:spPr>
        <p:txBody>
          <a:bodyPr/>
          <a:lstStyle/>
          <a:p>
            <a:pPr algn="ctr" eaLnBrk="1" fontAlgn="auto" hangingPunct="1">
              <a:spcAft>
                <a:spcPts val="0"/>
              </a:spcAft>
              <a:defRPr/>
            </a:pPr>
            <a:r>
              <a:rPr lang="ru-RU" dirty="0" smtClean="0"/>
              <a:t>Осевая симметрия</a:t>
            </a:r>
            <a:endParaRPr lang="ru-RU" dirty="0"/>
          </a:p>
        </p:txBody>
      </p:sp>
      <p:sp>
        <p:nvSpPr>
          <p:cNvPr id="3" name="Содержимое 2"/>
          <p:cNvSpPr>
            <a:spLocks noGrp="1"/>
          </p:cNvSpPr>
          <p:nvPr>
            <p:ph idx="1"/>
          </p:nvPr>
        </p:nvSpPr>
        <p:spPr>
          <a:xfrm>
            <a:off x="142875" y="2571750"/>
            <a:ext cx="8029525" cy="1285875"/>
          </a:xfrm>
        </p:spPr>
        <p:txBody>
          <a:bodyPr>
            <a:normAutofit fontScale="85000" lnSpcReduction="10000"/>
          </a:bodyPr>
          <a:lstStyle/>
          <a:p>
            <a:pPr eaLnBrk="1" hangingPunct="1">
              <a:buFont typeface="Wingdings 2" pitchFamily="18" charset="2"/>
              <a:buNone/>
            </a:pPr>
            <a:r>
              <a:rPr lang="ru-RU" sz="16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Две точки </a:t>
            </a:r>
            <a:r>
              <a:rPr lang="ru-RU" sz="2000" b="1" i="1" dirty="0" smtClean="0">
                <a:solidFill>
                  <a:srgbClr val="92D050"/>
                </a:solidFill>
                <a:latin typeface="Times New Roman" pitchFamily="18" charset="0"/>
                <a:cs typeface="Times New Roman" pitchFamily="18" charset="0"/>
              </a:rPr>
              <a:t>А и А</a:t>
            </a:r>
            <a:r>
              <a:rPr lang="ru-RU" sz="2000" b="1" i="1" baseline="-25000" dirty="0" smtClean="0">
                <a:solidFill>
                  <a:srgbClr val="92D050"/>
                </a:solidFill>
                <a:latin typeface="Times New Roman" pitchFamily="18" charset="0"/>
                <a:cs typeface="Times New Roman" pitchFamily="18" charset="0"/>
              </a:rPr>
              <a:t>1</a:t>
            </a:r>
            <a:r>
              <a:rPr lang="ru-RU" sz="2000" b="1" i="1" dirty="0" smtClean="0">
                <a:solidFill>
                  <a:srgbClr val="92D050"/>
                </a:solidFill>
                <a:latin typeface="Times New Roman" pitchFamily="18" charset="0"/>
                <a:cs typeface="Times New Roman" pitchFamily="18" charset="0"/>
              </a:rPr>
              <a:t> называются симметричными </a:t>
            </a:r>
            <a:r>
              <a:rPr lang="ru-RU" sz="2000" b="1" i="1" dirty="0" smtClean="0">
                <a:latin typeface="Times New Roman" pitchFamily="18" charset="0"/>
                <a:cs typeface="Times New Roman" pitchFamily="18" charset="0"/>
              </a:rPr>
              <a:t>относительно прямой а, если эта прямая проходит через середину отрезка АА</a:t>
            </a:r>
            <a:r>
              <a:rPr lang="ru-RU" sz="2000" b="1" i="1" baseline="-25000" dirty="0" smtClean="0">
                <a:latin typeface="Times New Roman" pitchFamily="18" charset="0"/>
                <a:cs typeface="Times New Roman" pitchFamily="18" charset="0"/>
              </a:rPr>
              <a:t>1</a:t>
            </a:r>
            <a:r>
              <a:rPr lang="ru-RU" sz="2000" b="1" i="1" dirty="0" smtClean="0">
                <a:latin typeface="Times New Roman" pitchFamily="18" charset="0"/>
                <a:cs typeface="Times New Roman" pitchFamily="18" charset="0"/>
              </a:rPr>
              <a:t> и перпендикулярна к нему. </a:t>
            </a:r>
          </a:p>
          <a:p>
            <a:pPr eaLnBrk="1" hangingPunct="1">
              <a:buFont typeface="Wingdings 2" pitchFamily="18" charset="2"/>
              <a:buNone/>
            </a:pPr>
            <a:r>
              <a:rPr lang="ru-RU" sz="2000" b="1" i="1" dirty="0" smtClean="0">
                <a:solidFill>
                  <a:srgbClr val="92D050"/>
                </a:solidFill>
                <a:latin typeface="Times New Roman" pitchFamily="18" charset="0"/>
                <a:cs typeface="Times New Roman" pitchFamily="18" charset="0"/>
              </a:rPr>
              <a:t>     Каждая точка прямой а считается симметричной самой себе. </a:t>
            </a:r>
            <a:endParaRPr lang="ru-RU" sz="2800" dirty="0" smtClean="0">
              <a:solidFill>
                <a:srgbClr val="92D050"/>
              </a:solidFill>
              <a:latin typeface="Times New Roman" pitchFamily="18" charset="0"/>
              <a:cs typeface="Times New Roman" pitchFamily="18" charset="0"/>
            </a:endParaRPr>
          </a:p>
          <a:p>
            <a:pPr eaLnBrk="1" hangingPunct="1">
              <a:buFont typeface="Wingdings 2" pitchFamily="18" charset="2"/>
              <a:buNone/>
            </a:pPr>
            <a:r>
              <a:rPr lang="ru-RU" sz="2800" dirty="0" smtClean="0">
                <a:latin typeface="Times New Roman" pitchFamily="18" charset="0"/>
                <a:cs typeface="Times New Roman" pitchFamily="18" charset="0"/>
              </a:rPr>
              <a:t>  </a:t>
            </a:r>
          </a:p>
          <a:p>
            <a:pPr eaLnBrk="1" hangingPunct="1">
              <a:buFont typeface="Wingdings 2" pitchFamily="18" charset="2"/>
              <a:buNone/>
            </a:pPr>
            <a:endParaRPr lang="ru-RU" sz="2800" dirty="0" smtClean="0">
              <a:latin typeface="Times New Roman" pitchFamily="18" charset="0"/>
              <a:cs typeface="Times New Roman" pitchFamily="18" charset="0"/>
            </a:endParaRPr>
          </a:p>
        </p:txBody>
      </p:sp>
      <p:sp>
        <p:nvSpPr>
          <p:cNvPr id="5" name="Прямоугольник 4"/>
          <p:cNvSpPr>
            <a:spLocks noChangeArrowheads="1"/>
          </p:cNvSpPr>
          <p:nvPr/>
        </p:nvSpPr>
        <p:spPr bwMode="auto">
          <a:xfrm>
            <a:off x="500063" y="1285875"/>
            <a:ext cx="7672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400" dirty="0">
                <a:solidFill>
                  <a:srgbClr val="92D050"/>
                </a:solidFill>
                <a:latin typeface="Times New Roman" pitchFamily="18" charset="0"/>
                <a:cs typeface="Times New Roman" pitchFamily="18" charset="0"/>
              </a:rPr>
              <a:t>Осевая </a:t>
            </a:r>
            <a:r>
              <a:rPr lang="ru-RU" sz="2400" dirty="0" smtClean="0">
                <a:solidFill>
                  <a:srgbClr val="92D050"/>
                </a:solidFill>
                <a:latin typeface="Times New Roman" pitchFamily="18" charset="0"/>
                <a:cs typeface="Times New Roman" pitchFamily="18" charset="0"/>
              </a:rPr>
              <a:t>симметрия</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отображение </a:t>
            </a:r>
            <a:r>
              <a:rPr lang="ru-RU" sz="2400" dirty="0">
                <a:latin typeface="Times New Roman" pitchFamily="18" charset="0"/>
                <a:cs typeface="Times New Roman" pitchFamily="18" charset="0"/>
              </a:rPr>
              <a:t>пространства на себя, при котором любая точка переходит в симметричную ей точку, относительно оси а.</a:t>
            </a:r>
            <a:endParaRPr lang="ru-RU" sz="2800" dirty="0">
              <a:latin typeface="Times New Roman" pitchFamily="18" charset="0"/>
              <a:cs typeface="Times New Roman" pitchFamily="18" charset="0"/>
            </a:endParaRPr>
          </a:p>
        </p:txBody>
      </p:sp>
      <p:cxnSp>
        <p:nvCxnSpPr>
          <p:cNvPr id="7" name="Прямая соединительная линия 6"/>
          <p:cNvCxnSpPr/>
          <p:nvPr/>
        </p:nvCxnSpPr>
        <p:spPr>
          <a:xfrm>
            <a:off x="1494377" y="5589240"/>
            <a:ext cx="440986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131840" y="4720441"/>
            <a:ext cx="0" cy="17375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3074245" y="46124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5" name="Овал 14"/>
          <p:cNvSpPr/>
          <p:nvPr/>
        </p:nvSpPr>
        <p:spPr>
          <a:xfrm>
            <a:off x="3059832" y="645333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6" name="Прямоугольник 15"/>
          <p:cNvSpPr/>
          <p:nvPr/>
        </p:nvSpPr>
        <p:spPr>
          <a:xfrm>
            <a:off x="2987824" y="5416268"/>
            <a:ext cx="140421" cy="144015"/>
          </a:xfrm>
          <a:prstGeom prst="rect">
            <a:avLst/>
          </a:prstGeom>
          <a:noFill/>
          <a:ln>
            <a:solidFill>
              <a:schemeClr val="tx1"/>
            </a:solidFill>
          </a:ln>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18" name="Прямоугольник 17"/>
          <p:cNvSpPr/>
          <p:nvPr/>
        </p:nvSpPr>
        <p:spPr>
          <a:xfrm>
            <a:off x="2649270" y="4351109"/>
            <a:ext cx="338554" cy="369332"/>
          </a:xfrm>
          <a:prstGeom prst="rect">
            <a:avLst/>
          </a:prstGeom>
        </p:spPr>
        <p:txBody>
          <a:bodyPr wrap="none">
            <a:spAutoFit/>
          </a:bodyPr>
          <a:lstStyle/>
          <a:p>
            <a:r>
              <a:rPr lang="ru-RU" b="1" i="1" dirty="0">
                <a:solidFill>
                  <a:srgbClr val="92D050"/>
                </a:solidFill>
                <a:latin typeface="Times New Roman" pitchFamily="18" charset="0"/>
                <a:cs typeface="Times New Roman" pitchFamily="18" charset="0"/>
              </a:rPr>
              <a:t>А</a:t>
            </a:r>
            <a:endParaRPr lang="ru-RU" dirty="0"/>
          </a:p>
        </p:txBody>
      </p:sp>
      <p:sp>
        <p:nvSpPr>
          <p:cNvPr id="19" name="Прямоугольник 18"/>
          <p:cNvSpPr/>
          <p:nvPr/>
        </p:nvSpPr>
        <p:spPr>
          <a:xfrm>
            <a:off x="2474525" y="6322670"/>
            <a:ext cx="453970" cy="369332"/>
          </a:xfrm>
          <a:prstGeom prst="rect">
            <a:avLst/>
          </a:prstGeom>
        </p:spPr>
        <p:txBody>
          <a:bodyPr wrap="none">
            <a:spAutoFit/>
          </a:bodyPr>
          <a:lstStyle/>
          <a:p>
            <a:r>
              <a:rPr lang="ru-RU" b="1" i="1" dirty="0" smtClean="0">
                <a:solidFill>
                  <a:srgbClr val="92D050"/>
                </a:solidFill>
                <a:latin typeface="Times New Roman" pitchFamily="18" charset="0"/>
                <a:cs typeface="Times New Roman" pitchFamily="18" charset="0"/>
              </a:rPr>
              <a:t>А</a:t>
            </a:r>
            <a:r>
              <a:rPr lang="en-US" b="1" i="1" dirty="0" smtClean="0">
                <a:solidFill>
                  <a:srgbClr val="92D050"/>
                </a:solidFill>
                <a:latin typeface="Times New Roman" pitchFamily="18" charset="0"/>
                <a:cs typeface="Times New Roman" pitchFamily="18" charset="0"/>
              </a:rPr>
              <a:t>1</a:t>
            </a:r>
            <a:endParaRPr lang="ru-RU" dirty="0"/>
          </a:p>
        </p:txBody>
      </p:sp>
      <p:cxnSp>
        <p:nvCxnSpPr>
          <p:cNvPr id="21" name="Прямая соединительная линия 20"/>
          <p:cNvCxnSpPr/>
          <p:nvPr/>
        </p:nvCxnSpPr>
        <p:spPr>
          <a:xfrm>
            <a:off x="2980729" y="508518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987824" y="6021288"/>
            <a:ext cx="2880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8944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50"/>
                                        <p:tgtEl>
                                          <p:spTgt spid="21"/>
                                        </p:tgtEl>
                                      </p:cBhvr>
                                    </p:animEffect>
                                  </p:childTnLst>
                                </p:cTn>
                              </p:par>
                            </p:childTnLst>
                          </p:cTn>
                        </p:par>
                        <p:par>
                          <p:cTn id="27" fill="hold">
                            <p:stCondLst>
                              <p:cond delay="325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Корона бриллиан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48712" cy="2916238"/>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Павильон бриллиан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44900"/>
            <a:ext cx="8642350" cy="288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09024"/>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бриллиант огранки овал"/>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7504" y="476672"/>
            <a:ext cx="2830512" cy="222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9" name="Picture 9" descr="бриллиант огранки маркиз"/>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467238" y="476672"/>
            <a:ext cx="2808288" cy="2176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2" name="Picture 12" descr="бриллиант огранки груша"/>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43613" y="2503165"/>
            <a:ext cx="2487612" cy="2324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5" name="Picture 15" descr="бриллиант огранки сердце"/>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240038" y="3573463"/>
            <a:ext cx="2133600" cy="2200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8" name="Picture 18" descr="бриллиант огранки кушо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789040"/>
            <a:ext cx="2159000" cy="2076450"/>
          </a:xfrm>
          <a:prstGeom prst="rect">
            <a:avLst/>
          </a:prstGeom>
          <a:noFill/>
          <a:extLst>
            <a:ext uri="{909E8E84-426E-40DD-AFC4-6F175D3DCCD1}">
              <a14:hiddenFill xmlns:a14="http://schemas.microsoft.com/office/drawing/2010/main">
                <a:solidFill>
                  <a:srgbClr val="FFFFFF"/>
                </a:solidFill>
              </a14:hiddenFill>
            </a:ext>
          </a:extLst>
        </p:spPr>
      </p:pic>
      <p:sp>
        <p:nvSpPr>
          <p:cNvPr id="25619" name="WordArt 19"/>
          <p:cNvSpPr>
            <a:spLocks noChangeArrowheads="1" noChangeShapeType="1" noTextEdit="1"/>
          </p:cNvSpPr>
          <p:nvPr/>
        </p:nvSpPr>
        <p:spPr bwMode="auto">
          <a:xfrm>
            <a:off x="827584" y="2852936"/>
            <a:ext cx="981075" cy="6111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0000"/>
                </a:solidFill>
                <a:latin typeface="Times New Roman"/>
                <a:cs typeface="Times New Roman"/>
              </a:rPr>
              <a:t>Овал</a:t>
            </a:r>
          </a:p>
        </p:txBody>
      </p:sp>
      <p:sp>
        <p:nvSpPr>
          <p:cNvPr id="25620" name="WordArt 20"/>
          <p:cNvSpPr>
            <a:spLocks noChangeArrowheads="1" noChangeShapeType="1" noTextEdit="1"/>
          </p:cNvSpPr>
          <p:nvPr/>
        </p:nvSpPr>
        <p:spPr bwMode="auto">
          <a:xfrm>
            <a:off x="4067944" y="2852936"/>
            <a:ext cx="1485900" cy="6111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0000"/>
                </a:solidFill>
                <a:latin typeface="Times New Roman"/>
                <a:cs typeface="Times New Roman"/>
              </a:rPr>
              <a:t>Маркиз</a:t>
            </a:r>
          </a:p>
        </p:txBody>
      </p:sp>
      <p:sp>
        <p:nvSpPr>
          <p:cNvPr id="25621" name="WordArt 21"/>
          <p:cNvSpPr>
            <a:spLocks noChangeArrowheads="1" noChangeShapeType="1" noTextEdit="1"/>
          </p:cNvSpPr>
          <p:nvPr/>
        </p:nvSpPr>
        <p:spPr bwMode="auto">
          <a:xfrm>
            <a:off x="6358769" y="4941168"/>
            <a:ext cx="1257300" cy="611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0000"/>
                </a:solidFill>
                <a:latin typeface="Times New Roman"/>
                <a:cs typeface="Times New Roman"/>
              </a:rPr>
              <a:t>Груша</a:t>
            </a:r>
          </a:p>
        </p:txBody>
      </p:sp>
      <p:sp>
        <p:nvSpPr>
          <p:cNvPr id="25622" name="WordArt 22"/>
          <p:cNvSpPr>
            <a:spLocks noChangeArrowheads="1" noChangeShapeType="1" noTextEdit="1"/>
          </p:cNvSpPr>
          <p:nvPr/>
        </p:nvSpPr>
        <p:spPr bwMode="auto">
          <a:xfrm>
            <a:off x="971600" y="5865490"/>
            <a:ext cx="1333500" cy="611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err="1">
                <a:ln w="9525">
                  <a:solidFill>
                    <a:srgbClr val="000000"/>
                  </a:solidFill>
                  <a:round/>
                  <a:headEnd/>
                  <a:tailEnd/>
                </a:ln>
                <a:solidFill>
                  <a:srgbClr val="000000"/>
                </a:solidFill>
                <a:latin typeface="Times New Roman"/>
                <a:cs typeface="Times New Roman"/>
              </a:rPr>
              <a:t>Кушон</a:t>
            </a:r>
            <a:endParaRPr lang="ru-RU" sz="3600" kern="10" dirty="0">
              <a:ln w="9525">
                <a:solidFill>
                  <a:srgbClr val="000000"/>
                </a:solidFill>
                <a:round/>
                <a:headEnd/>
                <a:tailEnd/>
              </a:ln>
              <a:solidFill>
                <a:srgbClr val="000000"/>
              </a:solidFill>
              <a:latin typeface="Times New Roman"/>
              <a:cs typeface="Times New Roman"/>
            </a:endParaRPr>
          </a:p>
        </p:txBody>
      </p:sp>
      <p:sp>
        <p:nvSpPr>
          <p:cNvPr id="25623" name="WordArt 23"/>
          <p:cNvSpPr>
            <a:spLocks noChangeArrowheads="1" noChangeShapeType="1" noTextEdit="1"/>
          </p:cNvSpPr>
          <p:nvPr/>
        </p:nvSpPr>
        <p:spPr bwMode="auto">
          <a:xfrm>
            <a:off x="3494818" y="5865489"/>
            <a:ext cx="1409700" cy="6111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ru-RU" sz="3600" kern="10" dirty="0">
                <a:ln w="9525">
                  <a:solidFill>
                    <a:srgbClr val="000000"/>
                  </a:solidFill>
                  <a:round/>
                  <a:headEnd/>
                  <a:tailEnd/>
                </a:ln>
                <a:solidFill>
                  <a:srgbClr val="000000"/>
                </a:solidFill>
                <a:latin typeface="Times New Roman"/>
                <a:cs typeface="Times New Roman"/>
              </a:rPr>
              <a:t>Сердце</a:t>
            </a:r>
          </a:p>
        </p:txBody>
      </p:sp>
    </p:spTree>
    <p:extLst>
      <p:ext uri="{BB962C8B-B14F-4D97-AF65-F5344CB8AC3E}">
        <p14:creationId xmlns:p14="http://schemas.microsoft.com/office/powerpoint/2010/main" val="3997416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29700"/>
            <a:ext cx="7992888" cy="1196753"/>
          </a:xfrm>
        </p:spPr>
        <p:txBody>
          <a:bodyPr>
            <a:normAutofit/>
          </a:bodyPr>
          <a:lstStyle/>
          <a:p>
            <a:pPr algn="ctr"/>
            <a:r>
              <a:rPr lang="ru-RU" sz="5400" dirty="0"/>
              <a:t>Бенуа </a:t>
            </a:r>
            <a:r>
              <a:rPr lang="ru-RU" sz="5400" dirty="0" smtClean="0"/>
              <a:t>Мандельброт</a:t>
            </a:r>
            <a:endParaRPr lang="ru-RU" sz="5400" dirty="0"/>
          </a:p>
        </p:txBody>
      </p:sp>
      <p:pic>
        <p:nvPicPr>
          <p:cNvPr id="5" name="Рисунок 4"/>
          <p:cNvPicPr/>
          <p:nvPr/>
        </p:nvPicPr>
        <p:blipFill>
          <a:blip r:embed="rId2"/>
          <a:srcRect/>
          <a:stretch>
            <a:fillRect/>
          </a:stretch>
        </p:blipFill>
        <p:spPr bwMode="auto">
          <a:xfrm>
            <a:off x="179512" y="1340767"/>
            <a:ext cx="3024336" cy="4124095"/>
          </a:xfrm>
          <a:prstGeom prst="rect">
            <a:avLst/>
          </a:prstGeom>
          <a:noFill/>
          <a:ln w="9525">
            <a:noFill/>
            <a:miter lim="800000"/>
            <a:headEnd/>
            <a:tailEnd/>
          </a:ln>
        </p:spPr>
      </p:pic>
      <p:sp>
        <p:nvSpPr>
          <p:cNvPr id="6" name="Прямоугольник 5"/>
          <p:cNvSpPr/>
          <p:nvPr/>
        </p:nvSpPr>
        <p:spPr>
          <a:xfrm>
            <a:off x="852093" y="5877272"/>
            <a:ext cx="1967205" cy="523220"/>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ln w="10541" cmpd="sng">
                  <a:solidFill>
                    <a:schemeClr val="accent1">
                      <a:shade val="88000"/>
                      <a:satMod val="110000"/>
                    </a:schemeClr>
                  </a:solidFill>
                  <a:prstDash val="solid"/>
                </a:ln>
                <a:solidFill>
                  <a:schemeClr val="tx2">
                    <a:lumMod val="50000"/>
                  </a:schemeClr>
                </a:solidFill>
                <a:latin typeface="Arno Pro Smbd" pitchFamily="18" charset="0"/>
              </a:rPr>
              <a:t>1924—2010</a:t>
            </a:r>
            <a:endParaRPr lang="ru-RU" sz="2800" b="1" dirty="0">
              <a:ln w="10541" cmpd="sng">
                <a:solidFill>
                  <a:schemeClr val="accent1">
                    <a:shade val="88000"/>
                    <a:satMod val="110000"/>
                  </a:schemeClr>
                </a:solidFill>
                <a:prstDash val="solid"/>
              </a:ln>
              <a:solidFill>
                <a:schemeClr val="tx2">
                  <a:lumMod val="50000"/>
                </a:schemeClr>
              </a:solidFill>
              <a:latin typeface="Arno Pro Smbd" pitchFamily="18" charset="0"/>
            </a:endParaRPr>
          </a:p>
        </p:txBody>
      </p:sp>
      <p:sp>
        <p:nvSpPr>
          <p:cNvPr id="9" name="Прямоугольник 8"/>
          <p:cNvSpPr/>
          <p:nvPr/>
        </p:nvSpPr>
        <p:spPr>
          <a:xfrm>
            <a:off x="3352720" y="1352354"/>
            <a:ext cx="4968552" cy="5262979"/>
          </a:xfrm>
          <a:prstGeom prst="rect">
            <a:avLst/>
          </a:prstGeom>
        </p:spPr>
        <p:txBody>
          <a:bodyPr wrap="square">
            <a:spAutoFit/>
          </a:bodyPr>
          <a:lstStyle/>
          <a:p>
            <a:r>
              <a:rPr lang="ru-RU" sz="2800" b="1" dirty="0" smtClean="0">
                <a:latin typeface="Times New Roman" pitchFamily="18" charset="0"/>
                <a:cs typeface="Times New Roman" pitchFamily="18" charset="0"/>
              </a:rPr>
              <a:t>Бенуа Р. Мандельброт </a:t>
            </a:r>
          </a:p>
          <a:p>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20 ноября 1924, Варшава — 14 октября 2010, Кембридж) - французский и </a:t>
            </a:r>
            <a:r>
              <a:rPr lang="ru-RU" sz="2800" b="1" dirty="0" smtClean="0">
                <a:latin typeface="Times New Roman" pitchFamily="18" charset="0"/>
                <a:cs typeface="Times New Roman" pitchFamily="18" charset="0"/>
              </a:rPr>
              <a:t>американский математик, отец-создатель современной фрактальной геометрии, который и предложил термин «фрактал</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Лауреат </a:t>
            </a:r>
            <a:r>
              <a:rPr lang="ru-RU" sz="2800" b="1" dirty="0">
                <a:latin typeface="Times New Roman" pitchFamily="18" charset="0"/>
                <a:cs typeface="Times New Roman" pitchFamily="18" charset="0"/>
              </a:rPr>
              <a:t>премии Вольфа по физике (1993).</a:t>
            </a:r>
          </a:p>
          <a:p>
            <a:endParaRPr lang="ru-RU" sz="2800" dirty="0" smtClean="0"/>
          </a:p>
        </p:txBody>
      </p:sp>
    </p:spTree>
    <p:extLst>
      <p:ext uri="{BB962C8B-B14F-4D97-AF65-F5344CB8AC3E}">
        <p14:creationId xmlns:p14="http://schemas.microsoft.com/office/powerpoint/2010/main" val="3229945371"/>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940" y="116632"/>
            <a:ext cx="3888432" cy="948720"/>
          </a:xfrm>
        </p:spPr>
        <p:txBody>
          <a:bodyPr>
            <a:noAutofit/>
          </a:bodyPr>
          <a:lstStyle/>
          <a:p>
            <a:r>
              <a:rPr lang="ru-RU" sz="6000" dirty="0"/>
              <a:t>Фрактал</a:t>
            </a:r>
          </a:p>
        </p:txBody>
      </p:sp>
      <p:sp>
        <p:nvSpPr>
          <p:cNvPr id="3" name="Объект 2"/>
          <p:cNvSpPr>
            <a:spLocks noGrp="1"/>
          </p:cNvSpPr>
          <p:nvPr>
            <p:ph idx="1"/>
          </p:nvPr>
        </p:nvSpPr>
        <p:spPr>
          <a:xfrm>
            <a:off x="251520" y="1052736"/>
            <a:ext cx="5544616" cy="3595861"/>
          </a:xfrm>
        </p:spPr>
        <p:txBody>
          <a:bodyPr>
            <a:noAutofit/>
          </a:bodyPr>
          <a:lstStyle/>
          <a:p>
            <a:pPr marL="0" indent="0">
              <a:buNone/>
            </a:pPr>
            <a:r>
              <a:rPr lang="ru-RU" sz="2400" dirty="0">
                <a:latin typeface="Times New Roman" pitchFamily="18" charset="0"/>
                <a:cs typeface="Times New Roman" pitchFamily="18" charset="0"/>
              </a:rPr>
              <a:t>Фракталом называется структура, состоящая из частей, которые в каком-то смысле подобны целому.</a:t>
            </a:r>
          </a:p>
          <a:p>
            <a:pPr marL="0" indent="0">
              <a:buNone/>
            </a:pPr>
            <a:r>
              <a:rPr lang="ru-RU" sz="2400" dirty="0">
                <a:latin typeface="Times New Roman" pitchFamily="18" charset="0"/>
                <a:cs typeface="Times New Roman" pitchFamily="18" charset="0"/>
              </a:rPr>
              <a:t>Вплоть до 20 века шло накопление данных о таких странных объектах, без какой-либо попытки их систематизировать.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341" y="1268760"/>
            <a:ext cx="272994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review3d.ru/wp-content/uploads/tumb_8433a5c624f2c9102e1b5c87133b8bbf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13699"/>
            <a:ext cx="19335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15.nnm.ru/3/f/b/0/8/d103456e90379c017d5e0bf7bd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913699"/>
            <a:ext cx="1919287" cy="285749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5" y="3913698"/>
            <a:ext cx="2041071" cy="285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i.livelib.ru/boocover/1000115735/l/013e/B._Mandelbrot__Fraktaly_sluchaj_i_finans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913698"/>
            <a:ext cx="1820062" cy="285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2873"/>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4176464" cy="998984"/>
          </a:xfrm>
        </p:spPr>
        <p:txBody>
          <a:bodyPr>
            <a:normAutofit/>
          </a:bodyPr>
          <a:lstStyle/>
          <a:p>
            <a:r>
              <a:rPr lang="ru-RU" sz="6000" dirty="0"/>
              <a:t>Фрактал</a:t>
            </a:r>
          </a:p>
        </p:txBody>
      </p:sp>
      <p:sp>
        <p:nvSpPr>
          <p:cNvPr id="3" name="Объект 2"/>
          <p:cNvSpPr>
            <a:spLocks noGrp="1"/>
          </p:cNvSpPr>
          <p:nvPr>
            <p:ph idx="1"/>
          </p:nvPr>
        </p:nvSpPr>
        <p:spPr>
          <a:xfrm>
            <a:off x="179512" y="980728"/>
            <a:ext cx="5040560" cy="5688632"/>
          </a:xfrm>
        </p:spPr>
        <p:txBody>
          <a:bodyPr>
            <a:noAutofit/>
          </a:bodyPr>
          <a:lstStyle/>
          <a:p>
            <a:pPr marL="0" indent="0">
              <a:buNone/>
            </a:pPr>
            <a:r>
              <a:rPr lang="ru-RU" sz="2000" dirty="0">
                <a:latin typeface="Times New Roman" pitchFamily="18" charset="0"/>
                <a:cs typeface="Times New Roman" pitchFamily="18" charset="0"/>
              </a:rPr>
              <a:t>Свойство </a:t>
            </a:r>
            <a:r>
              <a:rPr lang="ru-RU" sz="2000" dirty="0" err="1">
                <a:latin typeface="Times New Roman" pitchFamily="18" charset="0"/>
                <a:cs typeface="Times New Roman" pitchFamily="18" charset="0"/>
              </a:rPr>
              <a:t>самоподобия</a:t>
            </a:r>
            <a:r>
              <a:rPr lang="ru-RU" sz="2000" dirty="0">
                <a:latin typeface="Times New Roman" pitchFamily="18" charset="0"/>
                <a:cs typeface="Times New Roman" pitchFamily="18" charset="0"/>
              </a:rPr>
              <a:t> резко отличает фракталы от объектов классической геометрии. </a:t>
            </a:r>
            <a:r>
              <a:rPr lang="ru-RU" sz="2000" dirty="0" smtClean="0">
                <a:latin typeface="Times New Roman" pitchFamily="18" charset="0"/>
                <a:cs typeface="Times New Roman" pitchFamily="18" charset="0"/>
              </a:rPr>
              <a:t>Так </a:t>
            </a:r>
            <a:r>
              <a:rPr lang="ru-RU" sz="2000" dirty="0">
                <a:latin typeface="Times New Roman" pitchFamily="18" charset="0"/>
                <a:cs typeface="Times New Roman" pitchFamily="18" charset="0"/>
              </a:rPr>
              <a:t>было, пока за них не взялся </a:t>
            </a:r>
            <a:r>
              <a:rPr lang="ru-RU" sz="2000" b="1" dirty="0">
                <a:latin typeface="Times New Roman" pitchFamily="18" charset="0"/>
                <a:cs typeface="Times New Roman" pitchFamily="18" charset="0"/>
              </a:rPr>
              <a:t>Бенуа </a:t>
            </a:r>
            <a:r>
              <a:rPr lang="ru-RU" sz="2000" b="1" dirty="0" smtClean="0">
                <a:latin typeface="Times New Roman" pitchFamily="18" charset="0"/>
                <a:cs typeface="Times New Roman" pitchFamily="18" charset="0"/>
              </a:rPr>
              <a:t>Мандельброт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Работая в IBM математическим аналитиком, он изучал шумы в электронных схемах, которые невозможно было описать с помощью статистики. Постепенно сопоставляя факты, он пришел к открытию нового направления в математике – </a:t>
            </a:r>
            <a:r>
              <a:rPr lang="ru-RU" sz="2000" b="1" dirty="0">
                <a:latin typeface="Times New Roman" pitchFamily="18" charset="0"/>
                <a:cs typeface="Times New Roman" pitchFamily="18" charset="0"/>
              </a:rPr>
              <a:t>фрактальной геометрии</a:t>
            </a:r>
            <a:r>
              <a:rPr lang="ru-RU" sz="2000" dirty="0">
                <a:latin typeface="Times New Roman" pitchFamily="18" charset="0"/>
                <a:cs typeface="Times New Roman" pitchFamily="18" charset="0"/>
              </a:rPr>
              <a:t>.</a:t>
            </a:r>
          </a:p>
          <a:p>
            <a:pPr marL="0" indent="0">
              <a:buNone/>
            </a:pPr>
            <a:r>
              <a:rPr lang="ru-RU" sz="2000" dirty="0">
                <a:latin typeface="Times New Roman" pitchFamily="18" charset="0"/>
                <a:cs typeface="Times New Roman" pitchFamily="18" charset="0"/>
              </a:rPr>
              <a:t>Термин «фрактал» Б</a:t>
            </a:r>
            <a:r>
              <a:rPr lang="ru-RU" sz="2000" dirty="0" smtClean="0">
                <a:latin typeface="Times New Roman" pitchFamily="18" charset="0"/>
                <a:cs typeface="Times New Roman" pitchFamily="18" charset="0"/>
              </a:rPr>
              <a:t>. Мандельброт </a:t>
            </a:r>
            <a:r>
              <a:rPr lang="ru-RU" sz="2000" dirty="0">
                <a:latin typeface="Times New Roman" pitchFamily="18" charset="0"/>
                <a:cs typeface="Times New Roman" pitchFamily="18" charset="0"/>
              </a:rPr>
              <a:t>ввёл в 1975 г.. Согласно Мандельброту, </a:t>
            </a:r>
            <a:r>
              <a:rPr lang="ru-RU" sz="2000" b="1" dirty="0">
                <a:latin typeface="Times New Roman" pitchFamily="18" charset="0"/>
                <a:cs typeface="Times New Roman" pitchFamily="18" charset="0"/>
              </a:rPr>
              <a:t>фракталом</a:t>
            </a:r>
            <a:r>
              <a:rPr lang="ru-RU" sz="2000" dirty="0">
                <a:latin typeface="Times New Roman" pitchFamily="18" charset="0"/>
                <a:cs typeface="Times New Roman" pitchFamily="18" charset="0"/>
              </a:rPr>
              <a:t> (от лат. «</a:t>
            </a:r>
            <a:r>
              <a:rPr lang="ru-RU" sz="2000" dirty="0" err="1">
                <a:latin typeface="Times New Roman" pitchFamily="18" charset="0"/>
                <a:cs typeface="Times New Roman" pitchFamily="18" charset="0"/>
              </a:rPr>
              <a:t>fractus</a:t>
            </a:r>
            <a:r>
              <a:rPr lang="ru-RU" sz="2000" dirty="0">
                <a:latin typeface="Times New Roman" pitchFamily="18" charset="0"/>
                <a:cs typeface="Times New Roman" pitchFamily="18" charset="0"/>
              </a:rPr>
              <a:t>» – дробный, ломанный, разбитый) называется </a:t>
            </a:r>
            <a:r>
              <a:rPr lang="ru-RU" sz="2000" i="1" dirty="0">
                <a:latin typeface="Times New Roman" pitchFamily="18" charset="0"/>
                <a:cs typeface="Times New Roman" pitchFamily="18" charset="0"/>
              </a:rPr>
              <a:t>структура, состоящая из частей, подобных целому</a:t>
            </a:r>
            <a:r>
              <a:rPr lang="ru-RU" sz="2000" dirty="0">
                <a:latin typeface="Times New Roman" pitchFamily="18" charset="0"/>
                <a:cs typeface="Times New Roman" pitchFamily="18" charset="0"/>
              </a:rPr>
              <a:t>. </a:t>
            </a:r>
          </a:p>
        </p:txBody>
      </p:sp>
      <p:pic>
        <p:nvPicPr>
          <p:cNvPr id="4" name="Picture 2" descr="C:\Users\Артем\Desktop\figurka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579" y="188640"/>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12976"/>
            <a:ext cx="3409669" cy="340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107485"/>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4176464" cy="998984"/>
          </a:xfrm>
        </p:spPr>
        <p:txBody>
          <a:bodyPr>
            <a:normAutofit/>
          </a:bodyPr>
          <a:lstStyle/>
          <a:p>
            <a:r>
              <a:rPr lang="ru-RU" sz="6000" dirty="0"/>
              <a:t>Фрактал</a:t>
            </a:r>
          </a:p>
        </p:txBody>
      </p:sp>
      <p:sp>
        <p:nvSpPr>
          <p:cNvPr id="3" name="Объект 2"/>
          <p:cNvSpPr>
            <a:spLocks noGrp="1"/>
          </p:cNvSpPr>
          <p:nvPr>
            <p:ph idx="1"/>
          </p:nvPr>
        </p:nvSpPr>
        <p:spPr>
          <a:xfrm>
            <a:off x="251520" y="980728"/>
            <a:ext cx="7776864" cy="5544616"/>
          </a:xfrm>
        </p:spPr>
        <p:txBody>
          <a:bodyPr>
            <a:noAutofit/>
          </a:bodyPr>
          <a:lstStyle/>
          <a:p>
            <a:r>
              <a:rPr lang="ru-RU" sz="2300" dirty="0" smtClean="0">
                <a:latin typeface="Times New Roman" pitchFamily="18" charset="0"/>
                <a:cs typeface="Times New Roman" pitchFamily="18" charset="0"/>
              </a:rPr>
              <a:t>Термин</a:t>
            </a:r>
            <a:r>
              <a:rPr lang="ru-RU" sz="2300" dirty="0">
                <a:latin typeface="Times New Roman" pitchFamily="18" charset="0"/>
                <a:cs typeface="Times New Roman" pitchFamily="18" charset="0"/>
              </a:rPr>
              <a:t> </a:t>
            </a:r>
            <a:r>
              <a:rPr lang="ru-RU" sz="2300" b="1" dirty="0" err="1">
                <a:latin typeface="Times New Roman" pitchFamily="18" charset="0"/>
                <a:cs typeface="Times New Roman" pitchFamily="18" charset="0"/>
              </a:rPr>
              <a:t>самоподобие</a:t>
            </a: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означает </a:t>
            </a:r>
            <a:r>
              <a:rPr lang="ru-RU" sz="2300" i="1" dirty="0" smtClean="0">
                <a:latin typeface="Times New Roman" pitchFamily="18" charset="0"/>
                <a:cs typeface="Times New Roman" pitchFamily="18" charset="0"/>
              </a:rPr>
              <a:t>наличие </a:t>
            </a:r>
            <a:r>
              <a:rPr lang="ru-RU" sz="2300" i="1" dirty="0">
                <a:latin typeface="Times New Roman" pitchFamily="18" charset="0"/>
                <a:cs typeface="Times New Roman" pitchFamily="18" charset="0"/>
              </a:rPr>
              <a:t>тонкой, повторяющейся структуры, как на самых малых масштабах объекта, так и в </a:t>
            </a:r>
            <a:r>
              <a:rPr lang="ru-RU" sz="2300" i="1" dirty="0" err="1">
                <a:latin typeface="Times New Roman" pitchFamily="18" charset="0"/>
                <a:cs typeface="Times New Roman" pitchFamily="18" charset="0"/>
              </a:rPr>
              <a:t>макромаштабе</a:t>
            </a:r>
            <a:r>
              <a:rPr lang="ru-RU" sz="2300" dirty="0" smtClean="0">
                <a:latin typeface="Times New Roman" pitchFamily="18" charset="0"/>
                <a:cs typeface="Times New Roman" pitchFamily="18" charset="0"/>
              </a:rPr>
              <a:t>.</a:t>
            </a:r>
          </a:p>
          <a:p>
            <a:r>
              <a:rPr lang="ru-RU" sz="2400" b="1" dirty="0" err="1">
                <a:latin typeface="Times New Roman" pitchFamily="18" charset="0"/>
                <a:cs typeface="Times New Roman" pitchFamily="18" charset="0"/>
              </a:rPr>
              <a:t>Самоподобие</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означает, что у объекта нет характерного масштаба: будь у него такой масштаб, вы сразу бы отличили увеличенную копию фрагмента от исходного снимка. </a:t>
            </a:r>
            <a:r>
              <a:rPr lang="ru-RU" sz="2400" dirty="0" err="1">
                <a:latin typeface="Times New Roman" pitchFamily="18" charset="0"/>
                <a:cs typeface="Times New Roman" pitchFamily="18" charset="0"/>
              </a:rPr>
              <a:t>Самоподобные</a:t>
            </a:r>
            <a:r>
              <a:rPr lang="ru-RU" sz="2400" dirty="0">
                <a:latin typeface="Times New Roman" pitchFamily="18" charset="0"/>
                <a:cs typeface="Times New Roman" pitchFamily="18" charset="0"/>
              </a:rPr>
              <a:t> объекты обладают бесконечно многими масштабами на все вкусы. </a:t>
            </a:r>
          </a:p>
          <a:p>
            <a:endParaRPr lang="ru-RU" sz="2300" dirty="0">
              <a:latin typeface="Times New Roman" pitchFamily="18" charset="0"/>
              <a:cs typeface="Times New Roman" pitchFamily="18" charset="0"/>
            </a:endParaRPr>
          </a:p>
        </p:txBody>
      </p:sp>
      <p:pic>
        <p:nvPicPr>
          <p:cNvPr id="5" name="Picture 2" descr="C:\Users\Артем\Desktop\figurka_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99" y="4409014"/>
            <a:ext cx="3024336" cy="24194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Артем\Desktop\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668" y="4077072"/>
            <a:ext cx="3581692" cy="26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79571"/>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7685"/>
            <a:ext cx="5395830" cy="6551675"/>
          </a:xfrm>
        </p:spPr>
        <p:txBody>
          <a:bodyPr>
            <a:noAutofit/>
          </a:bodyPr>
          <a:lstStyle/>
          <a:p>
            <a:r>
              <a:rPr lang="ru-RU" sz="1800" dirty="0">
                <a:latin typeface="Times New Roman" pitchFamily="18" charset="0"/>
                <a:cs typeface="Times New Roman" pitchFamily="18" charset="0"/>
              </a:rPr>
              <a:t>Что общего у дерева, берега моря, облака или кровеносных сосудов у нас в руке? На первый взгляд может показаться, что все эти объекты ничто не объединяет. Однако на самом деле существует одно свойство структуры, присущее всем перечисленным предметам: они </a:t>
            </a:r>
            <a:r>
              <a:rPr lang="ru-RU" sz="1800" dirty="0" err="1">
                <a:latin typeface="Times New Roman" pitchFamily="18" charset="0"/>
                <a:cs typeface="Times New Roman" pitchFamily="18" charset="0"/>
              </a:rPr>
              <a:t>самоподобны</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От </a:t>
            </a:r>
            <a:r>
              <a:rPr lang="ru-RU" sz="1800" dirty="0">
                <a:latin typeface="Times New Roman" pitchFamily="18" charset="0"/>
                <a:cs typeface="Times New Roman" pitchFamily="18" charset="0"/>
              </a:rPr>
              <a:t>ветки, как и от ствола дерева, отходят отростки поменьше, от них – еще меньшие, и т.д., то есть ветка подобна всему дереву</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Подобным же образом устроена и кровеносная система: от артерий отходят артериолы, а от них – мельчайшие капилляры, по которым кислород поступает в органы и ткани.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Посмотрим </a:t>
            </a:r>
            <a:r>
              <a:rPr lang="ru-RU" sz="1800" dirty="0">
                <a:latin typeface="Times New Roman" pitchFamily="18" charset="0"/>
                <a:cs typeface="Times New Roman" pitchFamily="18" charset="0"/>
              </a:rPr>
              <a:t>на космические снимки морского побережья: мы увидим заливы и полуострова; взглянем на него же, но с высоты птичьего полета: нам будут видны бухты и мысы; теперь представим себе, что мы стоим на пляже и смотрим себе под ноги: всегда найдутся камешки, которые дальше выдаются в воду, чем остальные. То есть береговая линия при увеличении масштаба остается похожей на саму себя.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49" t="4874" r="8000" b="6387"/>
          <a:stretch/>
        </p:blipFill>
        <p:spPr bwMode="auto">
          <a:xfrm>
            <a:off x="5395830" y="117685"/>
            <a:ext cx="3358178" cy="344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45"/>
          <a:stretch/>
        </p:blipFill>
        <p:spPr bwMode="auto">
          <a:xfrm>
            <a:off x="5395830" y="3717032"/>
            <a:ext cx="371186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575028"/>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ртем\Desktop\figurka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172401" cy="61293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6082140"/>
            <a:ext cx="8229600" cy="731236"/>
          </a:xfrm>
        </p:spPr>
        <p:txBody>
          <a:bodyPr>
            <a:normAutofit fontScale="85000" lnSpcReduction="10000"/>
          </a:bodyPr>
          <a:lstStyle/>
          <a:p>
            <a:pPr marL="0" indent="0" algn="just">
              <a:buNone/>
            </a:pPr>
            <a:r>
              <a:rPr lang="ru-RU" sz="2400" b="1" dirty="0">
                <a:solidFill>
                  <a:schemeClr val="accent2">
                    <a:lumMod val="75000"/>
                  </a:schemeClr>
                </a:solidFill>
                <a:latin typeface="Times New Roman" pitchFamily="18" charset="0"/>
                <a:cs typeface="Times New Roman" pitchFamily="18" charset="0"/>
              </a:rPr>
              <a:t>Примерами </a:t>
            </a:r>
            <a:r>
              <a:rPr lang="ru-RU" sz="2400" b="1" dirty="0" err="1">
                <a:solidFill>
                  <a:schemeClr val="accent2">
                    <a:lumMod val="75000"/>
                  </a:schemeClr>
                </a:solidFill>
                <a:latin typeface="Times New Roman" pitchFamily="18" charset="0"/>
                <a:cs typeface="Times New Roman" pitchFamily="18" charset="0"/>
              </a:rPr>
              <a:t>самоподобия</a:t>
            </a:r>
            <a:r>
              <a:rPr lang="ru-RU" sz="2400" b="1" dirty="0">
                <a:solidFill>
                  <a:schemeClr val="accent2">
                    <a:lumMod val="75000"/>
                  </a:schemeClr>
                </a:solidFill>
                <a:latin typeface="Times New Roman" pitchFamily="18" charset="0"/>
                <a:cs typeface="Times New Roman" pitchFamily="18" charset="0"/>
              </a:rPr>
              <a:t> служат</a:t>
            </a:r>
            <a:r>
              <a:rPr lang="ru-RU" sz="2400" dirty="0">
                <a:solidFill>
                  <a:schemeClr val="accent2">
                    <a:lumMod val="75000"/>
                  </a:schemeClr>
                </a:solidFill>
                <a:latin typeface="Times New Roman" pitchFamily="18" charset="0"/>
                <a:cs typeface="Times New Roman" pitchFamily="18" charset="0"/>
              </a:rPr>
              <a:t>: кривые Коха, Леви, </a:t>
            </a:r>
            <a:r>
              <a:rPr lang="ru-RU" sz="2400" dirty="0" err="1">
                <a:solidFill>
                  <a:schemeClr val="accent2">
                    <a:lumMod val="75000"/>
                  </a:schemeClr>
                </a:solidFill>
                <a:latin typeface="Times New Roman" pitchFamily="18" charset="0"/>
                <a:cs typeface="Times New Roman" pitchFamily="18" charset="0"/>
              </a:rPr>
              <a:t>Минковского</a:t>
            </a:r>
            <a:r>
              <a:rPr lang="ru-RU" sz="2400" dirty="0">
                <a:solidFill>
                  <a:schemeClr val="accent2">
                    <a:lumMod val="75000"/>
                  </a:schemeClr>
                </a:solidFill>
                <a:latin typeface="Times New Roman" pitchFamily="18" charset="0"/>
                <a:cs typeface="Times New Roman" pitchFamily="18" charset="0"/>
              </a:rPr>
              <a:t>, треугольник </a:t>
            </a:r>
            <a:r>
              <a:rPr lang="ru-RU" sz="2400" dirty="0" err="1" smtClean="0">
                <a:solidFill>
                  <a:schemeClr val="accent2">
                    <a:lumMod val="75000"/>
                  </a:schemeClr>
                </a:solidFill>
                <a:latin typeface="Times New Roman" pitchFamily="18" charset="0"/>
                <a:cs typeface="Times New Roman" pitchFamily="18" charset="0"/>
              </a:rPr>
              <a:t>Серпинского</a:t>
            </a:r>
            <a:r>
              <a:rPr lang="ru-RU" sz="2400" dirty="0">
                <a:solidFill>
                  <a:schemeClr val="accent2">
                    <a:lumMod val="75000"/>
                  </a:schemeClr>
                </a:solidFill>
                <a:latin typeface="Times New Roman" pitchFamily="18" charset="0"/>
                <a:cs typeface="Times New Roman" pitchFamily="18" charset="0"/>
              </a:rPr>
              <a:t>, губка </a:t>
            </a:r>
            <a:r>
              <a:rPr lang="ru-RU" sz="2400" dirty="0" err="1">
                <a:solidFill>
                  <a:schemeClr val="accent2">
                    <a:lumMod val="75000"/>
                  </a:schemeClr>
                </a:solidFill>
                <a:latin typeface="Times New Roman" pitchFamily="18" charset="0"/>
                <a:cs typeface="Times New Roman" pitchFamily="18" charset="0"/>
              </a:rPr>
              <a:t>Менгера</a:t>
            </a:r>
            <a:r>
              <a:rPr lang="ru-RU" sz="2400" dirty="0">
                <a:solidFill>
                  <a:schemeClr val="accent2">
                    <a:lumMod val="75000"/>
                  </a:schemeClr>
                </a:solidFill>
                <a:latin typeface="Times New Roman" pitchFamily="18" charset="0"/>
                <a:cs typeface="Times New Roman" pitchFamily="18" charset="0"/>
              </a:rPr>
              <a:t>, дерево Пифагора и др.</a:t>
            </a:r>
          </a:p>
        </p:txBody>
      </p:sp>
    </p:spTree>
    <p:extLst>
      <p:ext uri="{BB962C8B-B14F-4D97-AF65-F5344CB8AC3E}">
        <p14:creationId xmlns:p14="http://schemas.microsoft.com/office/powerpoint/2010/main" val="1966728081"/>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395288" y="981075"/>
            <a:ext cx="8229600" cy="1143000"/>
          </a:xfrm>
        </p:spPr>
        <p:txBody>
          <a:bodyPr>
            <a:normAutofit fontScale="90000"/>
          </a:bodyPr>
          <a:lstStyle/>
          <a:p>
            <a:r>
              <a:rPr lang="ru-RU" sz="4000" dirty="0"/>
              <a:t>Треугольник </a:t>
            </a:r>
            <a:r>
              <a:rPr lang="ru-RU" sz="4000" dirty="0" err="1"/>
              <a:t>Серпинского</a:t>
            </a:r>
            <a:r>
              <a:rPr lang="ru-RU" sz="4000" dirty="0"/>
              <a:t/>
            </a:r>
            <a:br>
              <a:rPr lang="ru-RU" sz="4000" dirty="0"/>
            </a:br>
            <a:r>
              <a:rPr lang="ru-RU" sz="4000" dirty="0"/>
              <a:t/>
            </a:r>
            <a:br>
              <a:rPr lang="ru-RU" sz="4000" dirty="0"/>
            </a:br>
            <a:endParaRPr lang="ru-RU" sz="4000" dirty="0"/>
          </a:p>
        </p:txBody>
      </p:sp>
      <p:sp>
        <p:nvSpPr>
          <p:cNvPr id="56325" name="Rectangle 5"/>
          <p:cNvSpPr>
            <a:spLocks noGrp="1" noChangeArrowheads="1"/>
          </p:cNvSpPr>
          <p:nvPr>
            <p:ph type="body" sz="half" idx="1"/>
          </p:nvPr>
        </p:nvSpPr>
        <p:spPr>
          <a:xfrm>
            <a:off x="179512" y="1268760"/>
            <a:ext cx="4104456" cy="5256584"/>
          </a:xfrm>
        </p:spPr>
        <p:txBody>
          <a:bodyPr>
            <a:noAutofit/>
          </a:bodyPr>
          <a:lstStyle/>
          <a:p>
            <a:pPr>
              <a:lnSpc>
                <a:spcPct val="90000"/>
              </a:lnSpc>
            </a:pPr>
            <a:r>
              <a:rPr lang="ru-RU" sz="2300" dirty="0">
                <a:latin typeface="Times New Roman" pitchFamily="18" charset="0"/>
                <a:cs typeface="Times New Roman" pitchFamily="18" charset="0"/>
              </a:rPr>
              <a:t>Для построения из центра равностороннего треугольника "вырежем" треугольник. Повторим эту же процедуру </a:t>
            </a:r>
            <a:r>
              <a:rPr lang="ru-RU" sz="2300" dirty="0" smtClean="0">
                <a:latin typeface="Times New Roman" pitchFamily="18" charset="0"/>
                <a:cs typeface="Times New Roman" pitchFamily="18" charset="0"/>
              </a:rPr>
              <a:t>   для трех образовавшихся </a:t>
            </a:r>
            <a:r>
              <a:rPr lang="ru-RU" sz="2300" dirty="0">
                <a:latin typeface="Times New Roman" pitchFamily="18" charset="0"/>
                <a:cs typeface="Times New Roman" pitchFamily="18" charset="0"/>
              </a:rPr>
              <a:t>треугольников </a:t>
            </a:r>
            <a:r>
              <a:rPr lang="ru-RU" sz="2300" dirty="0" smtClean="0">
                <a:latin typeface="Times New Roman" pitchFamily="18" charset="0"/>
                <a:cs typeface="Times New Roman" pitchFamily="18" charset="0"/>
              </a:rPr>
              <a:t>(</a:t>
            </a:r>
            <a:r>
              <a:rPr lang="ru-RU" sz="2300" dirty="0">
                <a:latin typeface="Times New Roman" pitchFamily="18" charset="0"/>
                <a:cs typeface="Times New Roman" pitchFamily="18" charset="0"/>
              </a:rPr>
              <a:t>за исключением центрального) и так до бесконечности. Если </a:t>
            </a:r>
            <a:r>
              <a:rPr lang="ru-RU" sz="2300" dirty="0" smtClean="0">
                <a:latin typeface="Times New Roman" pitchFamily="18" charset="0"/>
                <a:cs typeface="Times New Roman" pitchFamily="18" charset="0"/>
              </a:rPr>
              <a:t>теперь    мы </a:t>
            </a:r>
            <a:r>
              <a:rPr lang="ru-RU" sz="2300" dirty="0">
                <a:latin typeface="Times New Roman" pitchFamily="18" charset="0"/>
                <a:cs typeface="Times New Roman" pitchFamily="18" charset="0"/>
              </a:rPr>
              <a:t>возьмем любой из образовавшихся треугольников и увеличим его - получим точную копию целого. В данном случае мы имеем дело с полным </a:t>
            </a:r>
            <a:r>
              <a:rPr lang="ru-RU" sz="2300" dirty="0" err="1">
                <a:latin typeface="Times New Roman" pitchFamily="18" charset="0"/>
                <a:cs typeface="Times New Roman" pitchFamily="18" charset="0"/>
              </a:rPr>
              <a:t>самоподобием</a:t>
            </a:r>
            <a:r>
              <a:rPr lang="ru-RU" sz="2300" dirty="0">
                <a:latin typeface="Times New Roman" pitchFamily="18" charset="0"/>
                <a:cs typeface="Times New Roman" pitchFamily="18" charset="0"/>
              </a:rPr>
              <a:t>. </a:t>
            </a:r>
          </a:p>
        </p:txBody>
      </p:sp>
      <p:sp>
        <p:nvSpPr>
          <p:cNvPr id="56327" name="Rectangle 7"/>
          <p:cNvSpPr>
            <a:spLocks noChangeArrowheads="1"/>
          </p:cNvSpPr>
          <p:nvPr/>
        </p:nvSpPr>
        <p:spPr bwMode="auto">
          <a:xfrm>
            <a:off x="0" y="0"/>
            <a:ext cx="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ru-RU">
                <a:latin typeface="Arial" charset="0"/>
              </a:rPr>
              <a:t/>
            </a:r>
            <a:br>
              <a:rPr lang="ru-RU">
                <a:latin typeface="Arial" charset="0"/>
              </a:rPr>
            </a:br>
            <a:endParaRPr lang="ru-RU">
              <a:latin typeface="Arial" charset="0"/>
            </a:endParaRPr>
          </a:p>
        </p:txBody>
      </p:sp>
      <p:sp>
        <p:nvSpPr>
          <p:cNvPr id="56328" name="Rectangle 8"/>
          <p:cNvSpPr>
            <a:spLocks noChangeArrowheads="1"/>
          </p:cNvSpPr>
          <p:nvPr/>
        </p:nvSpPr>
        <p:spPr bwMode="auto">
          <a:xfrm>
            <a:off x="0" y="0"/>
            <a:ext cx="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ru-RU">
                <a:latin typeface="Arial" charset="0"/>
              </a:rPr>
              <a:t/>
            </a:r>
            <a:br>
              <a:rPr lang="ru-RU">
                <a:latin typeface="Arial" charset="0"/>
              </a:rPr>
            </a:br>
            <a:endParaRPr lang="ru-RU">
              <a:latin typeface="Arial" charset="0"/>
            </a:endParaRPr>
          </a:p>
        </p:txBody>
      </p:sp>
      <p:pic>
        <p:nvPicPr>
          <p:cNvPr id="56330" name="Picture 10" descr="sierpinsky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89483"/>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34642"/>
      </p:ext>
    </p:extLst>
  </p:cSld>
  <p:clrMapOvr>
    <a:masterClrMapping/>
  </p:clrMapOvr>
  <p:transition>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179512" y="0"/>
            <a:ext cx="4357194" cy="2564904"/>
          </a:xfrm>
        </p:spPr>
        <p:txBody>
          <a:bodyPr>
            <a:normAutofit fontScale="90000"/>
          </a:bodyPr>
          <a:lstStyle/>
          <a:p>
            <a:r>
              <a:rPr lang="ru-RU" sz="4900" dirty="0" smtClean="0"/>
              <a:t>Лист и цветная капуста</a:t>
            </a:r>
            <a:r>
              <a:rPr lang="ru-RU" sz="4000" dirty="0"/>
              <a:t/>
            </a:r>
            <a:br>
              <a:rPr lang="ru-RU" sz="4000" dirty="0"/>
            </a:br>
            <a:endParaRPr lang="ru-RU" sz="4000" dirty="0"/>
          </a:p>
        </p:txBody>
      </p:sp>
      <p:pic>
        <p:nvPicPr>
          <p:cNvPr id="58375" name="Picture 7" descr="leaf2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 y="2116020"/>
            <a:ext cx="5544167" cy="4158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http://4.bp.blogspot.com/-U3o_XCGzCSs/TfCnDSystBI/AAAAAAAAAIA/kHieXUtZZko/s1600/page12-1027-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535" y="188640"/>
            <a:ext cx="5039869" cy="3149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User\Desktop\pimg_613_12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509120"/>
            <a:ext cx="3430007" cy="228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1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2875" y="-155167"/>
            <a:ext cx="8101533" cy="27392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ru-RU" sz="2400" b="1" i="1" dirty="0">
                <a:latin typeface="Times New Roman" pitchFamily="18" charset="0"/>
                <a:cs typeface="Times New Roman" pitchFamily="18" charset="0"/>
              </a:rPr>
              <a:t>Фигура называется симметричной относительно прямой а, если для каждой точки фигуры симметричная ей точка относительно прямой а также принадлежит этой фигуре. Прямая а называется осью симметрии фигуры. </a:t>
            </a:r>
          </a:p>
          <a:p>
            <a:r>
              <a:rPr lang="ru-RU" sz="2400" b="1" i="1" dirty="0">
                <a:latin typeface="Times New Roman" pitchFamily="18" charset="0"/>
                <a:cs typeface="Times New Roman" pitchFamily="18" charset="0"/>
              </a:rPr>
              <a:t>Говорят также, что фигура обладает </a:t>
            </a:r>
            <a:r>
              <a:rPr lang="ru-RU" sz="2400" b="1" i="1" dirty="0">
                <a:solidFill>
                  <a:srgbClr val="92D050"/>
                </a:solidFill>
                <a:latin typeface="Times New Roman" pitchFamily="18" charset="0"/>
                <a:cs typeface="Times New Roman" pitchFamily="18" charset="0"/>
              </a:rPr>
              <a:t>осевой симметрией.</a:t>
            </a:r>
            <a:endParaRPr lang="ru-RU" sz="2000" dirty="0">
              <a:solidFill>
                <a:srgbClr val="92D050"/>
              </a:solidFill>
              <a:latin typeface="Times New Roman" pitchFamily="18" charset="0"/>
              <a:cs typeface="Times New Roman" pitchFamily="18" charset="0"/>
            </a:endParaRPr>
          </a:p>
        </p:txBody>
      </p:sp>
      <p:sp>
        <p:nvSpPr>
          <p:cNvPr id="3" name="Прямоугольник 2"/>
          <p:cNvSpPr>
            <a:spLocks noChangeArrowheads="1"/>
          </p:cNvSpPr>
          <p:nvPr/>
        </p:nvSpPr>
        <p:spPr bwMode="auto">
          <a:xfrm>
            <a:off x="428625" y="2643188"/>
            <a:ext cx="5572125" cy="6461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ru-RU" b="1" dirty="0">
                <a:latin typeface="Times New Roman" pitchFamily="18" charset="0"/>
                <a:cs typeface="Times New Roman" pitchFamily="18" charset="0"/>
              </a:rPr>
              <a:t>У </a:t>
            </a:r>
            <a:r>
              <a:rPr lang="ru-RU" b="1" i="1" dirty="0">
                <a:latin typeface="Times New Roman" pitchFamily="18" charset="0"/>
                <a:cs typeface="Times New Roman" pitchFamily="18" charset="0"/>
              </a:rPr>
              <a:t>неразвёрнутого угла</a:t>
            </a:r>
            <a:r>
              <a:rPr lang="ru-RU" b="1" dirty="0">
                <a:latin typeface="Times New Roman" pitchFamily="18" charset="0"/>
                <a:cs typeface="Times New Roman" pitchFamily="18" charset="0"/>
              </a:rPr>
              <a:t> одна ось симметрии - прямая, на которой </a:t>
            </a:r>
            <a:r>
              <a:rPr lang="ru-RU" b="1" dirty="0">
                <a:solidFill>
                  <a:srgbClr val="92D050"/>
                </a:solidFill>
                <a:latin typeface="Times New Roman" pitchFamily="18" charset="0"/>
                <a:cs typeface="Times New Roman" pitchFamily="18" charset="0"/>
              </a:rPr>
              <a:t>расположена биссектриса угла.</a:t>
            </a:r>
            <a:endParaRPr lang="ru-RU" dirty="0">
              <a:solidFill>
                <a:srgbClr val="92D050"/>
              </a:solidFill>
              <a:latin typeface="Times New Roman" pitchFamily="18" charset="0"/>
              <a:cs typeface="Times New Roman" pitchFamily="18" charset="0"/>
            </a:endParaRPr>
          </a:p>
        </p:txBody>
      </p:sp>
      <p:sp>
        <p:nvSpPr>
          <p:cNvPr id="5" name="Прямоугольник 4"/>
          <p:cNvSpPr>
            <a:spLocks noChangeArrowheads="1"/>
          </p:cNvSpPr>
          <p:nvPr/>
        </p:nvSpPr>
        <p:spPr bwMode="auto">
          <a:xfrm>
            <a:off x="1800485" y="3798987"/>
            <a:ext cx="4786312" cy="1200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ru-RU" b="1" i="1" dirty="0" smtClean="0">
                <a:solidFill>
                  <a:srgbClr val="92D050"/>
                </a:solidFill>
                <a:latin typeface="Franklin Gothic Book" pitchFamily="34" charset="0"/>
              </a:rPr>
              <a:t>Равнобедренный</a:t>
            </a:r>
            <a:r>
              <a:rPr lang="en-US" b="1" i="1" dirty="0" smtClean="0">
                <a:solidFill>
                  <a:srgbClr val="92D050"/>
                </a:solidFill>
                <a:latin typeface="Franklin Gothic Book" pitchFamily="34" charset="0"/>
              </a:rPr>
              <a:t> </a:t>
            </a:r>
            <a:r>
              <a:rPr lang="ru-RU" b="1" dirty="0" smtClean="0">
                <a:latin typeface="Franklin Gothic Book" pitchFamily="34" charset="0"/>
              </a:rPr>
              <a:t>(но </a:t>
            </a:r>
            <a:r>
              <a:rPr lang="ru-RU" b="1" dirty="0">
                <a:latin typeface="Franklin Gothic Book" pitchFamily="34" charset="0"/>
              </a:rPr>
              <a:t>не равносторонний) треугольник имеет также </a:t>
            </a:r>
            <a:r>
              <a:rPr lang="ru-RU" b="1" dirty="0">
                <a:solidFill>
                  <a:srgbClr val="92D050"/>
                </a:solidFill>
                <a:latin typeface="Franklin Gothic Book" pitchFamily="34" charset="0"/>
              </a:rPr>
              <a:t>одну ось симметрии</a:t>
            </a:r>
            <a:r>
              <a:rPr lang="ru-RU" b="1" dirty="0">
                <a:solidFill>
                  <a:schemeClr val="tx2"/>
                </a:solidFill>
                <a:latin typeface="Franklin Gothic Book" pitchFamily="34" charset="0"/>
              </a:rPr>
              <a:t>, </a:t>
            </a:r>
            <a:r>
              <a:rPr lang="ru-RU" b="1" dirty="0">
                <a:latin typeface="Franklin Gothic Book" pitchFamily="34" charset="0"/>
              </a:rPr>
              <a:t>а</a:t>
            </a:r>
            <a:r>
              <a:rPr lang="ru-RU" b="1" dirty="0">
                <a:solidFill>
                  <a:schemeClr val="tx2"/>
                </a:solidFill>
                <a:latin typeface="Franklin Gothic Book" pitchFamily="34" charset="0"/>
              </a:rPr>
              <a:t> </a:t>
            </a:r>
            <a:r>
              <a:rPr lang="ru-RU" b="1" i="1" dirty="0">
                <a:solidFill>
                  <a:srgbClr val="92D050"/>
                </a:solidFill>
                <a:latin typeface="Franklin Gothic Book" pitchFamily="34" charset="0"/>
              </a:rPr>
              <a:t>равносторонний </a:t>
            </a:r>
            <a:r>
              <a:rPr lang="ru-RU" b="1" i="1" dirty="0">
                <a:latin typeface="Franklin Gothic Book" pitchFamily="34" charset="0"/>
              </a:rPr>
              <a:t>треугольник</a:t>
            </a:r>
            <a:r>
              <a:rPr lang="ru-RU" b="1" dirty="0">
                <a:latin typeface="Franklin Gothic Book" pitchFamily="34" charset="0"/>
              </a:rPr>
              <a:t> - </a:t>
            </a:r>
            <a:r>
              <a:rPr lang="ru-RU" b="1" dirty="0">
                <a:solidFill>
                  <a:srgbClr val="92D050"/>
                </a:solidFill>
                <a:latin typeface="Franklin Gothic Book" pitchFamily="34" charset="0"/>
              </a:rPr>
              <a:t>три основные симметрии.</a:t>
            </a:r>
            <a:endParaRPr lang="ru-RU" dirty="0">
              <a:solidFill>
                <a:srgbClr val="92D050"/>
              </a:solidFill>
              <a:latin typeface="Franklin Gothic Book" pitchFamily="34" charset="0"/>
            </a:endParaRPr>
          </a:p>
        </p:txBody>
      </p:sp>
      <p:sp>
        <p:nvSpPr>
          <p:cNvPr id="21" name="Полилиния 20"/>
          <p:cNvSpPr/>
          <p:nvPr/>
        </p:nvSpPr>
        <p:spPr>
          <a:xfrm>
            <a:off x="5508104" y="2345271"/>
            <a:ext cx="2456597" cy="1241946"/>
          </a:xfrm>
          <a:custGeom>
            <a:avLst/>
            <a:gdLst>
              <a:gd name="connsiteX0" fmla="*/ 1828800 w 2456597"/>
              <a:gd name="connsiteY0" fmla="*/ 0 h 1241946"/>
              <a:gd name="connsiteX1" fmla="*/ 40943 w 2456597"/>
              <a:gd name="connsiteY1" fmla="*/ 1214651 h 1241946"/>
              <a:gd name="connsiteX2" fmla="*/ 2456597 w 2456597"/>
              <a:gd name="connsiteY2" fmla="*/ 1214651 h 1241946"/>
              <a:gd name="connsiteX3" fmla="*/ 0 w 2456597"/>
              <a:gd name="connsiteY3" fmla="*/ 1241946 h 1241946"/>
            </a:gdLst>
            <a:ahLst/>
            <a:cxnLst>
              <a:cxn ang="0">
                <a:pos x="connsiteX0" y="connsiteY0"/>
              </a:cxn>
              <a:cxn ang="0">
                <a:pos x="connsiteX1" y="connsiteY1"/>
              </a:cxn>
              <a:cxn ang="0">
                <a:pos x="connsiteX2" y="connsiteY2"/>
              </a:cxn>
              <a:cxn ang="0">
                <a:pos x="connsiteX3" y="connsiteY3"/>
              </a:cxn>
            </a:cxnLst>
            <a:rect l="l" t="t" r="r" b="b"/>
            <a:pathLst>
              <a:path w="2456597" h="1241946">
                <a:moveTo>
                  <a:pt x="1828800" y="0"/>
                </a:moveTo>
                <a:lnTo>
                  <a:pt x="40943" y="1214651"/>
                </a:lnTo>
                <a:lnTo>
                  <a:pt x="2456597" y="1214651"/>
                </a:lnTo>
                <a:lnTo>
                  <a:pt x="0" y="1241946"/>
                </a:lnTo>
              </a:path>
            </a:pathLst>
          </a:cu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6" name="Прямая соединительная линия 25"/>
          <p:cNvCxnSpPr>
            <a:stCxn id="21" idx="3"/>
          </p:cNvCxnSpPr>
          <p:nvPr/>
        </p:nvCxnSpPr>
        <p:spPr>
          <a:xfrm flipV="1">
            <a:off x="5508104" y="2852936"/>
            <a:ext cx="2350028" cy="7342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Равнобедренный треугольник 26"/>
          <p:cNvSpPr/>
          <p:nvPr/>
        </p:nvSpPr>
        <p:spPr>
          <a:xfrm>
            <a:off x="428625" y="3743224"/>
            <a:ext cx="1643063" cy="2232248"/>
          </a:xfrm>
          <a:prstGeom prst="triangle">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31" name="Прямая соединительная линия 30"/>
          <p:cNvCxnSpPr/>
          <p:nvPr/>
        </p:nvCxnSpPr>
        <p:spPr>
          <a:xfrm>
            <a:off x="1250157" y="3429000"/>
            <a:ext cx="0" cy="302433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483" name="Равнобедренный треугольник 20482"/>
          <p:cNvSpPr/>
          <p:nvPr/>
        </p:nvSpPr>
        <p:spPr>
          <a:xfrm>
            <a:off x="3563888" y="4970495"/>
            <a:ext cx="1950186" cy="1681195"/>
          </a:xfrm>
          <a:prstGeom prst="triangle">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20485" name="Прямая соединительная линия 20484"/>
          <p:cNvCxnSpPr/>
          <p:nvPr/>
        </p:nvCxnSpPr>
        <p:spPr>
          <a:xfrm flipV="1">
            <a:off x="3419872" y="5517232"/>
            <a:ext cx="2088232" cy="12172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563888" y="5517232"/>
            <a:ext cx="2088232" cy="12172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538981" y="4859348"/>
            <a:ext cx="0" cy="18751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149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fade">
                                      <p:cBhvr>
                                        <p:cTn id="23" dur="500"/>
                                        <p:tgtEl>
                                          <p:spTgt spid="2048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fade">
                                      <p:cBhvr>
                                        <p:cTn id="27" dur="250"/>
                                        <p:tgtEl>
                                          <p:spTgt spid="20485"/>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50"/>
                                        <p:tgtEl>
                                          <p:spTgt spid="4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048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0309" y="117692"/>
            <a:ext cx="4176464" cy="6740307"/>
          </a:xfrm>
          <a:prstGeom prst="rect">
            <a:avLst/>
          </a:prstGeom>
        </p:spPr>
        <p:txBody>
          <a:bodyPr wrap="square">
            <a:spAutoFit/>
          </a:bodyPr>
          <a:lstStyle/>
          <a:p>
            <a:r>
              <a:rPr lang="ru-RU" sz="2400" b="1" dirty="0">
                <a:latin typeface="Times New Roman" pitchFamily="18" charset="0"/>
                <a:cs typeface="Times New Roman" pitchFamily="18" charset="0"/>
              </a:rPr>
              <a:t>Многие фракталы, встречающиеся в природе (поверхности разлома горных пород и металлов, облака, турбулентные потоки, пена, гели, контуры частиц сажи и т. д.), лишены геометрического подобия, но упорно воспроизводят в каждом фрагменте статистические свойства целого. Такое статистическое </a:t>
            </a:r>
            <a:r>
              <a:rPr lang="ru-RU" sz="2400" b="1" dirty="0" err="1">
                <a:latin typeface="Times New Roman" pitchFamily="18" charset="0"/>
                <a:cs typeface="Times New Roman" pitchFamily="18" charset="0"/>
              </a:rPr>
              <a:t>самоподобие</a:t>
            </a:r>
            <a:r>
              <a:rPr lang="ru-RU" sz="2400" b="1" dirty="0">
                <a:latin typeface="Times New Roman" pitchFamily="18" charset="0"/>
                <a:cs typeface="Times New Roman" pitchFamily="18" charset="0"/>
              </a:rPr>
              <a:t>, или </a:t>
            </a:r>
            <a:r>
              <a:rPr lang="ru-RU" sz="2400" b="1" dirty="0" err="1">
                <a:latin typeface="Times New Roman" pitchFamily="18" charset="0"/>
                <a:cs typeface="Times New Roman" pitchFamily="18" charset="0"/>
              </a:rPr>
              <a:t>самоподобие</a:t>
            </a:r>
            <a:r>
              <a:rPr lang="ru-RU" sz="2400" b="1" dirty="0">
                <a:latin typeface="Times New Roman" pitchFamily="18" charset="0"/>
                <a:cs typeface="Times New Roman" pitchFamily="18" charset="0"/>
              </a:rPr>
              <a:t> в среднем, выделяет фракталы среди множества природных объектов. </a:t>
            </a:r>
          </a:p>
        </p:txBody>
      </p:sp>
      <p:pic>
        <p:nvPicPr>
          <p:cNvPr id="5" name="Picture 7" descr="неб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94" y="3487845"/>
            <a:ext cx="4295922" cy="32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го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68" y="136474"/>
            <a:ext cx="4293548" cy="322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934134"/>
      </p:ext>
    </p:extLst>
  </p:cSld>
  <p:clrMapOvr>
    <a:masterClrMapping/>
  </p:clrMapOvr>
  <p:transition spd="slow">
    <p:cov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348880"/>
            <a:ext cx="7239000" cy="4342264"/>
          </a:xfrm>
        </p:spPr>
        <p:txBody>
          <a:bodyPr>
            <a:normAutofit fontScale="92500" lnSpcReduction="20000"/>
          </a:bodyPr>
          <a:lstStyle/>
          <a:p>
            <a:r>
              <a:rPr lang="ru-RU" sz="2800" b="1" dirty="0">
                <a:latin typeface="Times New Roman" pitchFamily="18" charset="0"/>
                <a:cs typeface="Times New Roman" pitchFamily="18" charset="0"/>
              </a:rPr>
              <a:t>Метеорологи научились определять по фрактальной размерности изображения на экране радара скорость восходящих потоков в облаках, что позволяет с большим упреждением выдавать морякам и летчикам штормовые предупреждения. </a:t>
            </a:r>
          </a:p>
          <a:p>
            <a:r>
              <a:rPr lang="ru-RU" sz="2800" b="1" dirty="0">
                <a:latin typeface="Times New Roman" pitchFamily="18" charset="0"/>
                <a:cs typeface="Times New Roman" pitchFamily="18" charset="0"/>
              </a:rPr>
              <a:t>Такого рода применений фракталов уже сейчас существует великое множество, и число их все увеличивается. Об одном неожиданном применении и не менее неожиданном примере природного статистически </a:t>
            </a:r>
            <a:r>
              <a:rPr lang="ru-RU" sz="2800" b="1" dirty="0" err="1">
                <a:latin typeface="Times New Roman" pitchFamily="18" charset="0"/>
                <a:cs typeface="Times New Roman" pitchFamily="18" charset="0"/>
              </a:rPr>
              <a:t>самоподобного</a:t>
            </a:r>
            <a:r>
              <a:rPr lang="ru-RU" sz="2800" b="1" dirty="0">
                <a:latin typeface="Times New Roman" pitchFamily="18" charset="0"/>
                <a:cs typeface="Times New Roman" pitchFamily="18" charset="0"/>
              </a:rPr>
              <a:t> фрактала следует </a:t>
            </a:r>
            <a:r>
              <a:rPr lang="ru-RU" sz="2800" b="1" dirty="0" smtClean="0">
                <a:latin typeface="Times New Roman" pitchFamily="18" charset="0"/>
                <a:cs typeface="Times New Roman" pitchFamily="18" charset="0"/>
              </a:rPr>
              <a:t>рассказать подробнее</a:t>
            </a:r>
            <a:r>
              <a:rPr lang="ru-RU" sz="2800" b="1" dirty="0">
                <a:latin typeface="Times New Roman" pitchFamily="18" charset="0"/>
                <a:cs typeface="Times New Roman" pitchFamily="18" charset="0"/>
              </a:rPr>
              <a:t>.</a:t>
            </a:r>
          </a:p>
          <a:p>
            <a:endParaRPr lang="ru-RU" dirty="0"/>
          </a:p>
        </p:txBody>
      </p:sp>
      <p:pic>
        <p:nvPicPr>
          <p:cNvPr id="5" name="Picture 2" descr="C:\Users\Артем\Desktop\Рисунок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0223"/>
            <a:ext cx="7560840" cy="207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18382"/>
      </p:ext>
    </p:extLst>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4355976" cy="6552728"/>
          </a:xfrm>
        </p:spPr>
        <p:txBody>
          <a:bodyPr>
            <a:normAutofit fontScale="85000" lnSpcReduction="20000"/>
          </a:bodyPr>
          <a:lstStyle/>
          <a:p>
            <a:r>
              <a:rPr lang="ru-RU" sz="2800" dirty="0">
                <a:latin typeface="Times New Roman" pitchFamily="18" charset="0"/>
                <a:cs typeface="Times New Roman" pitchFamily="18" charset="0"/>
              </a:rPr>
              <a:t>При разборе архива выдающегося специалиста по гидродинамике Луиса </a:t>
            </a:r>
            <a:r>
              <a:rPr lang="ru-RU" sz="2800" dirty="0" err="1">
                <a:latin typeface="Times New Roman" pitchFamily="18" charset="0"/>
                <a:cs typeface="Times New Roman" pitchFamily="18" charset="0"/>
              </a:rPr>
              <a:t>Фрая</a:t>
            </a:r>
            <a:r>
              <a:rPr lang="ru-RU" sz="2800" dirty="0">
                <a:latin typeface="Times New Roman" pitchFamily="18" charset="0"/>
                <a:cs typeface="Times New Roman" pitchFamily="18" charset="0"/>
              </a:rPr>
              <a:t> Ричардсона среди его бумаг были обнаружены черновики удивительного исследования. Несколько перефразируя слова Льюиса Кэрролла, можно сказать, что при переходе от географии к мелким камешкам он обнаружил неограниченное увеличение протяженности береговой линии. Контуры доброй старой Англии вели, себя совсем не так, как полагалось бы евклидовой кривой. Но если береговая линия Великобритании не кривая, то что это? Теперь ответ известен: фрактал. </a:t>
            </a:r>
          </a:p>
          <a:p>
            <a:endParaRPr lang="ru-RU" dirty="0"/>
          </a:p>
        </p:txBody>
      </p:sp>
      <p:pic>
        <p:nvPicPr>
          <p:cNvPr id="1026" name="Picture 2" descr="F:\БЕЛОУСОВА А.Г. Проекты ДВИЖЕНИЯ ФРАКТАЛЫ 11 кл\art-550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0" y="785794"/>
            <a:ext cx="473847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t2.gstatic.com/images?q=tbn:ANd9GcT0FlkwVV4n8uyD7Ln5JR2lG4w0WCmoi3nnL3K28ARaaqafTr-m"/>
          <p:cNvPicPr>
            <a:picLocks noChangeAspect="1" noChangeArrowheads="1"/>
          </p:cNvPicPr>
          <p:nvPr/>
        </p:nvPicPr>
        <p:blipFill>
          <a:blip r:embed="rId3"/>
          <a:srcRect/>
          <a:stretch>
            <a:fillRect/>
          </a:stretch>
        </p:blipFill>
        <p:spPr bwMode="auto">
          <a:xfrm>
            <a:off x="4214810" y="3500438"/>
            <a:ext cx="4746154" cy="3158351"/>
          </a:xfrm>
          <a:prstGeom prst="rect">
            <a:avLst/>
          </a:prstGeom>
          <a:noFill/>
        </p:spPr>
      </p:pic>
    </p:spTree>
    <p:extLst>
      <p:ext uri="{BB962C8B-B14F-4D97-AF65-F5344CB8AC3E}">
        <p14:creationId xmlns:p14="http://schemas.microsoft.com/office/powerpoint/2010/main" val="1101240450"/>
      </p:ext>
    </p:extLst>
  </p:cSld>
  <p:clrMapOvr>
    <a:masterClrMapping/>
  </p:clrMapOvr>
  <p:transition spd="slow">
    <p:cov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3394720" cy="6123080"/>
          </a:xfrm>
        </p:spPr>
        <p:txBody>
          <a:bodyPr>
            <a:normAutofit lnSpcReduction="10000"/>
          </a:bodyPr>
          <a:lstStyle/>
          <a:p>
            <a:r>
              <a:rPr lang="ru-RU" sz="2400" b="1" dirty="0">
                <a:latin typeface="Times New Roman" pitchFamily="18" charset="0"/>
                <a:cs typeface="Times New Roman" pitchFamily="18" charset="0"/>
              </a:rPr>
              <a:t>Звуковая палитра современных композиторов может быть значительно расширена за счет звучании электронных инструментов с различными фрактальными характеристиками.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Наконец, нельзя не упомянуть и об изящной словесности, ибо ей явно недостает свежей фрактальной струи.</a:t>
            </a:r>
          </a:p>
          <a:p>
            <a:endParaRPr lang="ru-RU" dirty="0"/>
          </a:p>
        </p:txBody>
      </p:sp>
      <p:sp>
        <p:nvSpPr>
          <p:cNvPr id="4" name="Прямоугольник 3"/>
          <p:cNvSpPr/>
          <p:nvPr/>
        </p:nvSpPr>
        <p:spPr>
          <a:xfrm>
            <a:off x="3714744" y="428604"/>
            <a:ext cx="2928958" cy="5909310"/>
          </a:xfrm>
          <a:prstGeom prst="rect">
            <a:avLst/>
          </a:prstGeom>
        </p:spPr>
        <p:txBody>
          <a:bodyPr wrap="square">
            <a:spAutoFit/>
          </a:bodyPr>
          <a:lstStyle/>
          <a:p>
            <a:pPr>
              <a:buNone/>
            </a:pPr>
            <a:r>
              <a:rPr lang="ru-RU" b="1" dirty="0">
                <a:solidFill>
                  <a:schemeClr val="accent2">
                    <a:lumMod val="75000"/>
                  </a:schemeClr>
                </a:solidFill>
                <a:latin typeface="Times New Roman" pitchFamily="18" charset="0"/>
                <a:cs typeface="Times New Roman" pitchFamily="18" charset="0"/>
              </a:rPr>
              <a:t>Четыре червячка</a:t>
            </a:r>
          </a:p>
          <a:p>
            <a:pPr>
              <a:buNone/>
            </a:pPr>
            <a:r>
              <a:rPr lang="ru-RU" b="1" dirty="0">
                <a:solidFill>
                  <a:schemeClr val="accent2">
                    <a:lumMod val="75000"/>
                  </a:schemeClr>
                </a:solidFill>
                <a:latin typeface="Times New Roman" pitchFamily="18" charset="0"/>
                <a:cs typeface="Times New Roman" pitchFamily="18" charset="0"/>
              </a:rPr>
              <a:t>Весеннею порою</a:t>
            </a:r>
          </a:p>
          <a:p>
            <a:pPr>
              <a:buNone/>
            </a:pPr>
            <a:r>
              <a:rPr lang="ru-RU" b="1" dirty="0">
                <a:solidFill>
                  <a:schemeClr val="accent2">
                    <a:lumMod val="75000"/>
                  </a:schemeClr>
                </a:solidFill>
                <a:latin typeface="Times New Roman" pitchFamily="18" charset="0"/>
                <a:cs typeface="Times New Roman" pitchFamily="18" charset="0"/>
              </a:rPr>
              <a:t>Обедали с грачом,</a:t>
            </a:r>
          </a:p>
          <a:p>
            <a:pPr>
              <a:buNone/>
            </a:pPr>
            <a:r>
              <a:rPr lang="ru-RU" b="1" dirty="0">
                <a:solidFill>
                  <a:schemeClr val="accent2">
                    <a:lumMod val="75000"/>
                  </a:schemeClr>
                </a:solidFill>
                <a:latin typeface="Times New Roman" pitchFamily="18" charset="0"/>
                <a:cs typeface="Times New Roman" pitchFamily="18" charset="0"/>
              </a:rPr>
              <a:t>И их осталось трое.</a:t>
            </a:r>
          </a:p>
          <a:p>
            <a:pPr>
              <a:buNone/>
            </a:pPr>
            <a:r>
              <a:rPr lang="ru-RU" b="1" dirty="0">
                <a:solidFill>
                  <a:schemeClr val="accent2">
                    <a:lumMod val="75000"/>
                  </a:schemeClr>
                </a:solidFill>
                <a:latin typeface="Times New Roman" pitchFamily="18" charset="0"/>
                <a:cs typeface="Times New Roman" pitchFamily="18" charset="0"/>
              </a:rPr>
              <a:t> </a:t>
            </a:r>
          </a:p>
          <a:p>
            <a:pPr>
              <a:buNone/>
            </a:pPr>
            <a:r>
              <a:rPr lang="ru-RU" b="1" dirty="0">
                <a:solidFill>
                  <a:schemeClr val="accent2">
                    <a:lumMod val="75000"/>
                  </a:schemeClr>
                </a:solidFill>
                <a:latin typeface="Times New Roman" pitchFamily="18" charset="0"/>
                <a:cs typeface="Times New Roman" pitchFamily="18" charset="0"/>
              </a:rPr>
              <a:t>Три червячка встречали</a:t>
            </a:r>
          </a:p>
          <a:p>
            <a:pPr>
              <a:buNone/>
            </a:pPr>
            <a:r>
              <a:rPr lang="ru-RU" b="1" dirty="0">
                <a:solidFill>
                  <a:schemeClr val="accent2">
                    <a:lumMod val="75000"/>
                  </a:schemeClr>
                </a:solidFill>
                <a:latin typeface="Times New Roman" pitchFamily="18" charset="0"/>
                <a:cs typeface="Times New Roman" pitchFamily="18" charset="0"/>
              </a:rPr>
              <a:t>Экспресс на Бологое,</a:t>
            </a:r>
          </a:p>
          <a:p>
            <a:pPr>
              <a:buNone/>
            </a:pPr>
            <a:r>
              <a:rPr lang="ru-RU" b="1" dirty="0">
                <a:solidFill>
                  <a:schemeClr val="accent2">
                    <a:lumMod val="75000"/>
                  </a:schemeClr>
                </a:solidFill>
                <a:latin typeface="Times New Roman" pitchFamily="18" charset="0"/>
                <a:cs typeface="Times New Roman" pitchFamily="18" charset="0"/>
              </a:rPr>
              <a:t>Перебегали путь,</a:t>
            </a:r>
          </a:p>
          <a:p>
            <a:pPr>
              <a:buNone/>
            </a:pPr>
            <a:r>
              <a:rPr lang="ru-RU" b="1" dirty="0">
                <a:solidFill>
                  <a:schemeClr val="accent2">
                    <a:lumMod val="75000"/>
                  </a:schemeClr>
                </a:solidFill>
                <a:latin typeface="Times New Roman" pitchFamily="18" charset="0"/>
                <a:cs typeface="Times New Roman" pitchFamily="18" charset="0"/>
              </a:rPr>
              <a:t>И их осталось двое.</a:t>
            </a:r>
          </a:p>
          <a:p>
            <a:pPr>
              <a:buNone/>
            </a:pPr>
            <a:r>
              <a:rPr lang="ru-RU" b="1" dirty="0">
                <a:solidFill>
                  <a:schemeClr val="accent2">
                    <a:lumMod val="75000"/>
                  </a:schemeClr>
                </a:solidFill>
                <a:latin typeface="Times New Roman" pitchFamily="18" charset="0"/>
                <a:cs typeface="Times New Roman" pitchFamily="18" charset="0"/>
              </a:rPr>
              <a:t> </a:t>
            </a:r>
          </a:p>
          <a:p>
            <a:pPr>
              <a:buNone/>
            </a:pPr>
            <a:r>
              <a:rPr lang="ru-RU" b="1" dirty="0">
                <a:solidFill>
                  <a:schemeClr val="accent2">
                    <a:lumMod val="75000"/>
                  </a:schemeClr>
                </a:solidFill>
                <a:latin typeface="Times New Roman" pitchFamily="18" charset="0"/>
                <a:cs typeface="Times New Roman" pitchFamily="18" charset="0"/>
              </a:rPr>
              <a:t>Два червячка гуляли</a:t>
            </a:r>
          </a:p>
          <a:p>
            <a:pPr>
              <a:buNone/>
            </a:pPr>
            <a:r>
              <a:rPr lang="ru-RU" b="1" dirty="0">
                <a:solidFill>
                  <a:schemeClr val="accent2">
                    <a:lumMod val="75000"/>
                  </a:schemeClr>
                </a:solidFill>
                <a:latin typeface="Times New Roman" pitchFamily="18" charset="0"/>
                <a:cs typeface="Times New Roman" pitchFamily="18" charset="0"/>
              </a:rPr>
              <a:t>Среди прибрежных ив,</a:t>
            </a:r>
          </a:p>
          <a:p>
            <a:pPr>
              <a:buNone/>
            </a:pPr>
            <a:r>
              <a:rPr lang="ru-RU" b="1" dirty="0">
                <a:solidFill>
                  <a:schemeClr val="accent2">
                    <a:lumMod val="75000"/>
                  </a:schemeClr>
                </a:solidFill>
                <a:latin typeface="Times New Roman" pitchFamily="18" charset="0"/>
                <a:cs typeface="Times New Roman" pitchFamily="18" charset="0"/>
              </a:rPr>
              <a:t>Один ушел рыбачить,</a:t>
            </a:r>
          </a:p>
          <a:p>
            <a:pPr>
              <a:buNone/>
            </a:pPr>
            <a:r>
              <a:rPr lang="ru-RU" b="1" dirty="0">
                <a:solidFill>
                  <a:schemeClr val="accent2">
                    <a:lumMod val="75000"/>
                  </a:schemeClr>
                </a:solidFill>
                <a:latin typeface="Times New Roman" pitchFamily="18" charset="0"/>
                <a:cs typeface="Times New Roman" pitchFamily="18" charset="0"/>
              </a:rPr>
              <a:t>Один остался жив.</a:t>
            </a:r>
          </a:p>
          <a:p>
            <a:pPr>
              <a:buNone/>
            </a:pPr>
            <a:r>
              <a:rPr lang="ru-RU" b="1" dirty="0">
                <a:solidFill>
                  <a:schemeClr val="accent2">
                    <a:lumMod val="75000"/>
                  </a:schemeClr>
                </a:solidFill>
                <a:latin typeface="Times New Roman" pitchFamily="18" charset="0"/>
                <a:cs typeface="Times New Roman" pitchFamily="18" charset="0"/>
              </a:rPr>
              <a:t> </a:t>
            </a:r>
          </a:p>
          <a:p>
            <a:pPr>
              <a:buNone/>
            </a:pPr>
            <a:r>
              <a:rPr lang="ru-RU" b="1" dirty="0">
                <a:solidFill>
                  <a:schemeClr val="accent2">
                    <a:lumMod val="75000"/>
                  </a:schemeClr>
                </a:solidFill>
                <a:latin typeface="Times New Roman" pitchFamily="18" charset="0"/>
                <a:cs typeface="Times New Roman" pitchFamily="18" charset="0"/>
              </a:rPr>
              <a:t>Один червяк не вынес</a:t>
            </a:r>
          </a:p>
          <a:p>
            <a:pPr>
              <a:buNone/>
            </a:pPr>
            <a:r>
              <a:rPr lang="ru-RU" b="1" dirty="0">
                <a:solidFill>
                  <a:schemeClr val="accent2">
                    <a:lumMod val="75000"/>
                  </a:schemeClr>
                </a:solidFill>
                <a:latin typeface="Times New Roman" pitchFamily="18" charset="0"/>
                <a:cs typeface="Times New Roman" pitchFamily="18" charset="0"/>
              </a:rPr>
              <a:t>Несовершенства в мире,</a:t>
            </a:r>
          </a:p>
          <a:p>
            <a:pPr>
              <a:buNone/>
            </a:pPr>
            <a:r>
              <a:rPr lang="ru-RU" b="1" dirty="0">
                <a:solidFill>
                  <a:schemeClr val="accent2">
                    <a:lumMod val="75000"/>
                  </a:schemeClr>
                </a:solidFill>
                <a:latin typeface="Times New Roman" pitchFamily="18" charset="0"/>
                <a:cs typeface="Times New Roman" pitchFamily="18" charset="0"/>
              </a:rPr>
              <a:t>Метнулся под лопату...</a:t>
            </a:r>
          </a:p>
          <a:p>
            <a:pPr>
              <a:buNone/>
            </a:pPr>
            <a:r>
              <a:rPr lang="ru-RU" b="1" dirty="0">
                <a:solidFill>
                  <a:schemeClr val="accent2">
                    <a:lumMod val="75000"/>
                  </a:schemeClr>
                </a:solidFill>
                <a:latin typeface="Times New Roman" pitchFamily="18" charset="0"/>
                <a:cs typeface="Times New Roman" pitchFamily="18" charset="0"/>
              </a:rPr>
              <a:t>И стало их четыре.</a:t>
            </a:r>
          </a:p>
          <a:p>
            <a:pPr>
              <a:buNone/>
            </a:pPr>
            <a:r>
              <a:rPr lang="ru-RU" b="1" dirty="0">
                <a:solidFill>
                  <a:schemeClr val="accent2">
                    <a:lumMod val="75000"/>
                  </a:schemeClr>
                </a:solidFill>
                <a:latin typeface="Times New Roman" pitchFamily="18" charset="0"/>
                <a:cs typeface="Times New Roman" pitchFamily="18" charset="0"/>
              </a:rPr>
              <a:t> </a:t>
            </a:r>
          </a:p>
          <a:p>
            <a:pPr>
              <a:buNone/>
            </a:pPr>
            <a:r>
              <a:rPr lang="ru-RU" b="1" dirty="0">
                <a:solidFill>
                  <a:schemeClr val="accent2">
                    <a:lumMod val="75000"/>
                  </a:schemeClr>
                </a:solidFill>
                <a:latin typeface="Times New Roman" pitchFamily="18" charset="0"/>
                <a:cs typeface="Times New Roman" pitchFamily="18" charset="0"/>
              </a:rPr>
              <a:t>Четыре червячка...</a:t>
            </a:r>
          </a:p>
        </p:txBody>
      </p:sp>
      <p:pic>
        <p:nvPicPr>
          <p:cNvPr id="5" name="Picture 4" descr="http://t0.gstatic.com/images?q=tbn:ANd9GcRC6Liew0So1FkBk94Dj2lVQ6lOUViY-62Q6dKi3d6ALj3UnLhf3A"/>
          <p:cNvPicPr>
            <a:picLocks noChangeAspect="1" noChangeArrowheads="1"/>
          </p:cNvPicPr>
          <p:nvPr/>
        </p:nvPicPr>
        <p:blipFill>
          <a:blip r:embed="rId2"/>
          <a:srcRect/>
          <a:stretch>
            <a:fillRect/>
          </a:stretch>
        </p:blipFill>
        <p:spPr bwMode="auto">
          <a:xfrm>
            <a:off x="6643702" y="357166"/>
            <a:ext cx="2143125" cy="2143125"/>
          </a:xfrm>
          <a:prstGeom prst="rect">
            <a:avLst/>
          </a:prstGeom>
          <a:noFill/>
        </p:spPr>
      </p:pic>
      <p:pic>
        <p:nvPicPr>
          <p:cNvPr id="6" name="Picture 6" descr="http://t1.gstatic.com/images?q=tbn:ANd9GcQwPK257SegewB5wjgFB67N_dywjuZKCOPU-Fz_wKL2Xwb7YPr-"/>
          <p:cNvPicPr>
            <a:picLocks noChangeAspect="1" noChangeArrowheads="1"/>
          </p:cNvPicPr>
          <p:nvPr/>
        </p:nvPicPr>
        <p:blipFill>
          <a:blip r:embed="rId3"/>
          <a:srcRect/>
          <a:stretch>
            <a:fillRect/>
          </a:stretch>
        </p:blipFill>
        <p:spPr bwMode="auto">
          <a:xfrm>
            <a:off x="6500826" y="4786322"/>
            <a:ext cx="2466975" cy="1847851"/>
          </a:xfrm>
          <a:prstGeom prst="rect">
            <a:avLst/>
          </a:prstGeom>
          <a:noFill/>
        </p:spPr>
      </p:pic>
      <p:pic>
        <p:nvPicPr>
          <p:cNvPr id="7" name="Picture 22" descr="http://t3.gstatic.com/images?q=tbn:ANd9GcRMPnJp94j1HJLvpOwBSHe157V_apjJJ_AtWO90GF3_xclnQsCu"/>
          <p:cNvPicPr>
            <a:picLocks noChangeAspect="1" noChangeArrowheads="1"/>
          </p:cNvPicPr>
          <p:nvPr/>
        </p:nvPicPr>
        <p:blipFill>
          <a:blip r:embed="rId4"/>
          <a:srcRect/>
          <a:stretch>
            <a:fillRect/>
          </a:stretch>
        </p:blipFill>
        <p:spPr bwMode="auto">
          <a:xfrm>
            <a:off x="6500826" y="2714620"/>
            <a:ext cx="2466975" cy="1847851"/>
          </a:xfrm>
          <a:prstGeom prst="rect">
            <a:avLst/>
          </a:prstGeom>
          <a:noFill/>
        </p:spPr>
      </p:pic>
    </p:spTree>
    <p:extLst>
      <p:ext uri="{BB962C8B-B14F-4D97-AF65-F5344CB8AC3E}">
        <p14:creationId xmlns:p14="http://schemas.microsoft.com/office/powerpoint/2010/main" val="2748064672"/>
      </p:ext>
    </p:extLst>
  </p:cSld>
  <p:clrMapOvr>
    <a:masterClrMapping/>
  </p:clrMapOvr>
  <p:transition spd="slow">
    <p:cov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4392488" cy="6336704"/>
          </a:xfrm>
        </p:spPr>
        <p:txBody>
          <a:bodyPr>
            <a:normAutofit fontScale="85000" lnSpcReduction="10000"/>
          </a:bodyPr>
          <a:lstStyle/>
          <a:p>
            <a:r>
              <a:rPr lang="ru-RU" b="1" dirty="0">
                <a:latin typeface="Times New Roman" pitchFamily="18" charset="0"/>
                <a:cs typeface="Times New Roman" pitchFamily="18" charset="0"/>
              </a:rPr>
              <a:t>Многие фракталы обладают эстетической привлекательностью. Более того, они просто неотразимы. Во многих странах мира демонстрировалась выставка, созданная </a:t>
            </a:r>
            <a:r>
              <a:rPr lang="ru-RU" b="1" dirty="0" smtClean="0">
                <a:latin typeface="Times New Roman" pitchFamily="18" charset="0"/>
                <a:cs typeface="Times New Roman" pitchFamily="18" charset="0"/>
              </a:rPr>
              <a:t>бременскими </a:t>
            </a:r>
            <a:r>
              <a:rPr lang="ru-RU" b="1" dirty="0">
                <a:latin typeface="Times New Roman" pitchFamily="18" charset="0"/>
                <a:cs typeface="Times New Roman" pitchFamily="18" charset="0"/>
              </a:rPr>
              <a:t>м… </a:t>
            </a:r>
            <a:r>
              <a:rPr lang="ru-RU" b="1" dirty="0" smtClean="0">
                <a:latin typeface="Times New Roman" pitchFamily="18" charset="0"/>
                <a:cs typeface="Times New Roman" pitchFamily="18" charset="0"/>
              </a:rPr>
              <a:t>(</a:t>
            </a:r>
            <a:r>
              <a:rPr lang="ru-RU" b="1" dirty="0">
                <a:latin typeface="Times New Roman" pitchFamily="18" charset="0"/>
                <a:cs typeface="Times New Roman" pitchFamily="18" charset="0"/>
              </a:rPr>
              <a:t>нет, не музыкантами!) </a:t>
            </a:r>
            <a:r>
              <a:rPr lang="ru-RU" b="1" dirty="0" smtClean="0">
                <a:latin typeface="Times New Roman" pitchFamily="18" charset="0"/>
                <a:cs typeface="Times New Roman" pitchFamily="18" charset="0"/>
              </a:rPr>
              <a:t>математиками </a:t>
            </a:r>
            <a:r>
              <a:rPr lang="ru-RU" b="1" dirty="0">
                <a:latin typeface="Times New Roman" pitchFamily="18" charset="0"/>
                <a:cs typeface="Times New Roman" pitchFamily="18" charset="0"/>
              </a:rPr>
              <a:t>Рихтером и </a:t>
            </a:r>
            <a:r>
              <a:rPr lang="ru-RU" b="1" dirty="0" err="1" smtClean="0">
                <a:latin typeface="Times New Roman" pitchFamily="18" charset="0"/>
                <a:cs typeface="Times New Roman" pitchFamily="18" charset="0"/>
              </a:rPr>
              <a:t>Пейтгеном</a:t>
            </a:r>
            <a:r>
              <a:rPr lang="ru-RU" b="1" dirty="0" smtClean="0">
                <a:latin typeface="Times New Roman" pitchFamily="18" charset="0"/>
                <a:cs typeface="Times New Roman" pitchFamily="18" charset="0"/>
              </a:rPr>
              <a:t> в </a:t>
            </a:r>
            <a:r>
              <a:rPr lang="ru-RU" b="1" dirty="0">
                <a:latin typeface="Times New Roman" pitchFamily="18" charset="0"/>
                <a:cs typeface="Times New Roman" pitchFamily="18" charset="0"/>
              </a:rPr>
              <a:t>содружестве с </a:t>
            </a:r>
            <a:r>
              <a:rPr lang="ru-RU" b="1" dirty="0" smtClean="0">
                <a:latin typeface="Times New Roman" pitchFamily="18" charset="0"/>
                <a:cs typeface="Times New Roman" pitchFamily="18" charset="0"/>
              </a:rPr>
              <a:t>художниками. </a:t>
            </a:r>
            <a:r>
              <a:rPr lang="ru-RU" b="1" dirty="0">
                <a:latin typeface="Times New Roman" pitchFamily="18" charset="0"/>
                <a:cs typeface="Times New Roman" pitchFamily="18" charset="0"/>
              </a:rPr>
              <a:t>На ней экспонировалось около полутораста художественных изображений фракталов. Весь мир обошли компьютерные «лунные» пейзажи, выполненные на основе фрактальных множеств Бенуа Мандельбротом и его сотрудниками. </a:t>
            </a:r>
          </a:p>
          <a:p>
            <a:endParaRPr lang="ru-RU" dirty="0"/>
          </a:p>
        </p:txBody>
      </p:sp>
      <p:sp>
        <p:nvSpPr>
          <p:cNvPr id="9224" name="AutoShape 8" descr="data:image/jpeg;base64,/9j/4AAQSkZJRgABAQAAAQABAAD/2wCEAAkGBhMRERUUExQSExUUFhUVGBcXFxgWHxYWGBMYFBUSGBUbHDIeFxsjGxYdIS8iIzMpLiwsFh4xNTEqNSYrLDUBCQoKBQUFDQUFDSkYEhgpKSkpKSkpKSkpKSkpKSkpKSkpKSkpKSkpKSkpKSkpKSkpKSkpKSkpKSkpKSkpKSkpKf/AABEIALMBGgMBIgACEQEDEQH/xAAbAAEAAgMBAQAAAAAAAAAAAAAAAwYCBAUBB//EAD8QAAICAQMDAwIEBAMFCAMBAAECAxESACExBBMiBUFRBjIUI0JhM1JxgWORoUNicrHBFRYkNFOC8PGDk9EH/8QAFAEBAAAAAAAAAAAAAAAAAAAAAP/EABQRAQAAAAAAAAAAAAAAAAAAAAD/2gAMAwEAAhEDEQA/APuOmmmgaaaaBpppoGmmmgaaaaBpppoGmmmgaaaaBpppoGmmmgaa5vrXrS9Mttdm8bBC2K+6SsU5vyI2BPsdcGH60ko2kb+9jIKvNBni7uxo7thwNrIGguGmub6R6hJJGXkTAEgrQu1IFHkk72dwtWBW16P9RdOLAlRmFDFGDsb4pEJb/T2PtvoOlprmf95OmC20qISCcX8H2/wmpwa9qvcaj6j6niVggWVmYgBcDHdgEUZcVbkCgSbNVYNB19NRdNMWUFkaMkWVYqSv7EqSt/0J1LoGmmmgaaaaBpppoGmmmgaaaaBpppoGmmmgaaaaBpppoGmmmgaaaaBpppoGoup6tIlykdUXi2YKLPAs7azeQKLJAA9zt/rqr+r/AFGJQ8USyZBqzUhwAQQGqF2cXwMl/ciheg7q+swmMyCRCgBOVgAgDKwTsdjz++uNP9X+J7adyr80Oa80SO0JG248lG9D5qpJTMQMS5u8SjPl9xBaMxdQL+4Eqx3LV9o0LKXIYhm2FOQzAgfaFnEcymmAOLs1Ffdtg7Mv1VJM4xSAsoamRB1JQNVEESCQXX/p0cT7KTrlSSdx/Mq0t2b7QYHmx4wTL8gr+zb2o1j1K7gSfuFEvwfuQL1SFTxdJL+mrCqdesxVd7Ef7mQIRyHuQTdOa9zY/mJAxGgwmYEgSinoECYbg/aKHUqGG21JLt9oJLE6kkJC09hTwJMgtcGMDqFkgPG2LqDW3it686eTZsMgoOLdsOi3QbmBpIqpgd0HJF5Oa9ii8j2xv79oAkHgE/hHVj8HKPfYXiraBCzBTViPkEFwmJGWRK93p+bO4UbZV5KBF0SmmCgULVu0rBWX4vpXIoBgKaMbNiBZY6zVcntQpceW3bL3dsMlMPUb82QdxkbAUay6itmeiRx3KLAV7L1CxzLydlkJotyzaCPpepEctxkdw+BKCJm3IC32GjkNlQKaM2UAAxUk3f6W9SDoY8cWj+7yd/u8smMiK4ZiSdxuNxqpSQRBh+IyxxIGQHBoYV1aMgF7UknIAAIvXf8AR/XYoEwEUyRBQVdiXzJH84uMXV3kB/QaC1aah6TrElXKN0ccWrBhfNWDV76m0DTTTQNNNNA0000DTTTQNNNNA0000DTTTQNNNNA0014zgckD2/z2A0Huouo6pI1ydlRR7sQo+OT/AF1VvqL1oyN248wYyc8SWq9gSsEua0QdnQjYngHVeSXM1y60NihYBVFHJDD1CgDYEi6AbcldBfW+ooP0uZL/APSV5fjkoCBz71/pov1H05HjKrmgcY7kYX8oln/6OqBNTGnIL7V3MSwPAISdY5gCNqVz7qLJY6SbKFksithN/qgXqkMZuv0yKDW3iugvHqXq0bxN23jZ0XuYEZsAKJLRZqwIB96I+CdtUbqU/h96yTQqWibIxIKzqp5FUslWEAFWdTxRuQFAcqaxH5gU3uKDCaAn35Xfyq2Ua3ZPR5IEAIxRgNlEkYF2MGSIulAbG4wtMou70GjPBV5kgGt3vFiPJCPxCSRH5BDge/AGvVQ9s1koG5oyLHQG48TNABR+BsxNBjp0ouwn3LyY6Jq/c9Kym9ifKOiVO2IGvEYM+QxMo+6sWcVuGLL2uo973DHyuiWGgdMvjlEDQ+4Rg7kGiG/COVPFUY/Yrtvr2ALlaUxblowjNubIyhaOXkXZQ3VnYDSYjMZUctqfEtewxCzqkw9gAHY/aBuWOvZzXhKfE7r3br+gXqlZN64WT2PATQYYDIo2OfIsoXGwprcRdQDVb2xHibs69m8hjJWS8CQbn2sJ1Shv7JIdrUHYnWbWEpslVbIyLomO5NlxLB8nkck8ldeIxAzjsDhu2HAb9z+HaSLb/eQfy8sdB7K5xybIKecyQpJvgTLJCQa5VwDV3iBpESgtbETb+JcIPflDLB++6rzZ3cawgcBy0VG/u7WJO/vl0rhjxVtGeB7IdRiUE/pLnflC4Yb3lcPUAnchiG5yN+I0GfTxHdIjQ3oxLtuMeelcqOQPOKqpa+4686ZMmOJDSAblMCx//SY5hx+pSPHghd9qL0uSbG0Y+QAeVWbHI/46JKqizsshIBKiydd2H6cBYCSZ81YFKAOwB4E5kokpl4kHwXgXYZ/TRmIO2I7n5ncWayMBWBkjRjZO7HL33uwLJrmemdD23anlesVJkdnOy3sMsVuweBz8VXT0DTTTQNNNNA0000DTTTQNNNNA001E4b59/YDjGt7Pzvt+wrQS6xLi6sWeP32v/kNYHpgeSx2ANk0av9I23yN7b7fA1HB6bFGxdI40ZrtlRQTZs2QLNnfQSHqBdU12B9rVuCbuqrbn5oe+tT1j1JoIWlCBsAScnCCgavKjW2/HA3rW8CCD/cbgj9vf21o9b1boqFVFCQKwxJ8LKeNlaN4/zXwA1g6CJF6x+W6aEbbKrzE/PkSgHx9p1pdR9LuzZGYltzkVUYsSLCdsLIoK7Xnew+SdWLWGG9ihfO25NAA3/bQVzqfo1XVRmzMC1mbGYNkSxP5gZ6sgABl2UAk+/L9Q+mp46H8ZSQoCs7fuCY51lVa/myX5uwBq7SxA0aUlTYsXWxBI+DRI/vqTQUeH6Y6jYKAqldxl2QDwV7YeWM/2Ue+9sTra6b6Jdf8AaJHftGrLvtRPbdI225BTcUOBRtaqQT8Gvnng/wBuP9deu1Amif2Fb/57aDQ6H0Lp0xZYo8q+8xqHYk2WY4g2TueN9brQKVxKqV+KFc3x/XWYOsZG4F0SduN/cgX+wOg4/W/TMUj5MSTVJaq4Sgu4LKSD4bmxd/01oy/RzlTc1miAtHD7rHjOZQKF8Dnf4q0ODW1A/uL/ANL14y8bkb/tv+2g+f8AVelSRsYwrkfCpOqnbjFBLFVEg2or2Fm9b/8A3QlQeLIDTE9sNHuKqzEVViR/hEeNVXNtVFUZHG6svQF7C2J/oo/yHxoXXYsBlidvuNbZVW5HHH7aCpdN9HSGnLRoSVOwJbc2wMkYhbbnyy33rYDUvX/S6QxmRu71DKPbtKVAs5d1h3QANrDM29iydW1VoUOBrCaSq+N72v22HO2+g+bdWK/iilF0J6qvfbqkF7Vskn+7YAJ1cPQfxBoukIjPkMKTlbDBELqwNgbv7E/A123jB5AO1f2PI1gzFQOCAPJicfizsK4s+3A/sGbLscaB/p783XvrTjDGa/MCiKKqPtbGiaujYZf6N/TUc31H0yEgzRlhZKqc22q/Bbb3Ht7j51y+p+rOnSa+25fEJZwhYgtYUJM6swyFccna/KgsAluSsX2B8v0+23O543r5o86m1U4vqJO+rSRiIMazdpFNYmh+ZGEYWSQVYbZECubZoGmmmgaaaaBpppoGmmmgaaaaBpppoGoo1JpjYIBFXY3I/wA/t/1OpdR4sAACOOSL32okCh83xoPXuxz78V/re/8AlrhdZ1YlnhhNsMy9oRv2bNkjfEPirVj5EKbDa2PU+osqc8GAZQvOTv4qm12AVNijdDegQeZ9NeptN1LqykdtbBxYUrBSiWRyC0gulsKNqFkLXqKdOGtvEk0K3sEb38XftqXWr1uWwBXEkKwb+U2PnkkgaCdmNrW4PPvtRre//wC/9dEjAJI/UbP9aC/8gNeowIsca8K72QNuD72bv229v89AGV+1f6njf9vf59tZ68ZgNztrRf17pwSvdRmF2qHNttqwW2u9qrQbZ4peLrxratv9KrWLzgEGxieDRNklQvkNt7/vf7a43U/V0K2VEjEA+Jxh/wDdjMynkc/uTxvrkTfX+2KCGxX3OwIGwLFGRVFE2fOgPcXoLi0mIryahzV7fO3J/Yb/ALayf2559q/1v2/pr5z1f1ZMKCTqpJXxVPJvtTEHGUNYUgktzW9A6jfqeolYLXUvniAGLRZHdgwzkMMnzWAHJIxCgh9C6rroohUjpCv2jJ1SxQHib23Nf/BrS6j6ngXfJ2AvdI3dWI2ruBcLv9/Y/B1Weh+l+qZCypH07GqBZkY3e5fpioH9Ct72abjn+t+idRAoeRYjlQL3GoU54qruojZQ4KqQWZRZXIXkQs8v1oGW4onbjyDK61zeUAkrj3HFnYUdaUv1fM58BFtyqr3ztvdLIJF9jXbJFVyQBWYoJ5hZSSRhsCsKTrdBiB1JZmAOx3vgbbKupHi6kkJJFKQVJACDqz4viQVkkZ4yGvfiwfc2A6HUetTM1NM2RpaBQG8vECP8maidqUt8A7MdaPWS+SCTZiTiJaJsAsVU9UikMayBWXcoTeKjXvS9LPI7dOEkOCgsrdt6UgABoJJRGgIOy1xYBoZHDrfT5OlkUSOsZZSQCML33cKpHTkjYMHJqlY0uKEJOoOUYzC42CBIXw25YfiEkioA34uux5DEVhGpFhdo8ScVzQEMxVwVjMvTEWAOF38b3Y6iTKPzVgLbEsEeABywsl+mftNd35kkEkXk1a8hlOdKFdiWqTC6IG6CTpSX2FCyx2AFimbQZdPISxwGSYq2cQsA52HMnSuY2O2W8YH5bE+IUG9fSnrQlTtllLx/4iOSv7gKrCrH3KpoqeTr58hd3tollshvBoepK0qlrU1MTa3lkopVBNKA2/03rJjlG8mab4kyO2PzhKrlayojuKfKzuVXQfUdNavpvqCzxh1IPsRamj7g4ki/7nW1oGmmmgaaaaBpppoGmmmgaa1Oq9WhiIEksSE8BnVSbNCgTZ321pdX9VQR89zfYHtsqsTxUjgIbq7uq3ut9B0p3YBsRdLYFcnfxu/eq/a9cmT1EdqGTEIWBxJUgKGq/LEhCdqBKgkAXqvevfXavG6JCpa1UGVwyAuSEsxBwxxBYpYtbF864vr/AK91XU9PC4jWvBTkhjsvSvUrCSMp472aIseVA6DsRrN1HeMaEiVFosBi4zRJIyyMTlirU/jh3vEUp1aOiTp+jjAYwQXjYyCC6CbZGzZ+bNnk6ofpnTMkYbfEgnxLsigtnXcjaWJiBj5MqghQ1DxAkikSMEBkRfZlIQfG7dM4I5ryjuiBuctBe5fqSBfd2+CsblT8VLjhv8kge91rnP8AWCsrPFEWxBtiwYUN92gEhHN7gUDf7aqcbl7KKWcf7TBqr5M8KRuNhdEEGiPtFnCVHlGSuHdSoOCLOQQwIYOrNOg3slgfusjcKA7U/wBZuyZIYQuRu/zSjAn/ABBICGGy9uwRiBrXH1BNICRJPKh3BiXMAUOWRYmUjc87iv07nmdNGSVbzDEjJWZJZAccO3s6TLewoZ8AD9Ta2JlGYElEn7DIVJBO+w6hUk3xvZ24b2UaCFIs2ZcFZubLpKfkNgytOnI8ryvEnegGTSExSOMkr8od34YAiOeZJNhtUZ9itnfU0pNiN1cncorLIxeqvFJ0cbFq8Xvy+XXUUkrE4lglBT27eMspsD8meVUU+NeB34BoOSHrxqjAiJw29qsZffbcQyxZNf8AMrke5IBUGKTp3REQRvElgJmgRVYVYTpuokYE+RAVGU7nklq6PQ/TjSktFFGFNBgco8g1EMqyRyAr+6sPn2XVv9PkDBFALdtmF5EUFd0DN5EO1oNyd7Y7bjQUnoPRJpSsYM8SuMrtokT7Rg0IjVJOQuKMQeCMRv3/AE3/APzfpYmWR85nSmW2ZQpDZ2FDbkkC8i11/vNfdnZIvtVRx4hd2ZiiJW3AOIJ4FLdAa2I3AjUmiMRZuxWO5JJNj+5/voM0ipaGQuzzZBP9b1F1DKRZLL4t5YkUCLNsR4/b8j2/bUuRFgAcHHmqAGxNeO5/fYf21Cy8BDja7UVoAMtkCuabbatt60HnUyBImLMqBd2ZyApGxbdicRuRvxrYjb2Io78WRV0N6q69tavVpjFSKuzKAGXYfmizj71yKrgURzrZORbagKHtd77jn4Hx76A8R5U0bveyOACMb/b/AJ/OtT1DpkkKxyAMGJYZURYAGIT9WzEi7o7+w1J1qULJ8Sy/zHewqriOQSf2Hze+nVtTIdxThbonZgNueCaF7gH+lgKT9U/QRSF5enkxkRVK+JVyI/JI1eJ0xYttlRIBIAskn5+etmHWLnvkrSktGxDjtpGjdxkWU+KMTuhUFRQCkH71NWDFTZBvlj5A3W29fsNfP/rb6P6bHuiJYnmcpKUgzL5ENHYVTJlkqqGiJILFsWq1Dif9oLK9ti7qDZNT4qrZMU76ZoNgSWdKOLGgoB6jvaA3SDcWXCWOf4olhA3PDCrO+R2rXRdRIvlI/c8EDxGbpmPcBppKORdlxJbJQwsFvJRXcg6Tt28QEdklmAnRMixYkyQyOvLEjyUAmjbEAB3Ppz1IwsDR7TbEhGxAvHYwu8IxO2wQcAXROr2rAiwbB3sa+V9NKHbhc/2MUrAi08WjaOVhtjatJtiLsvq5/TPq9/kyGnG6BjIGYb2KlUMar2LcHehoLFpppoGmmmg4HW/V6I7RrG7uhIK2gOx3Pby7pFeQpTYK1djWhL9ZSG1VYo33oMSWPx+VL2if/aTZsA7HW39Xel5J3RuFHmpZMcRvmVkRkBX3PjsbLeAGqvEpVLXJVGxrNUr2oIZYNrqqFbKKtqDo9T9RdQRkZDF8ikiF/AE0eLcciSr3utac07EZOWKNv5tJjX7mTuw8UQbX2PLAajgFHOIeLbN2uP6lulYr7ctH7D2TXkIGdLRy3tMS17nItAY5h7kkox+4ncqNB70yYqVW+2eCgZVr7aP4dnir2oouxA9mOuP6z6nHAhZpBEyg+a9uwCQhcN07IxZS4JtBdNtiN+tIoZsWxMg+3LFnFbFQriKf3rZmPlVksTqu9N6Wer6p53phG5VY9pGftkx5sO8J0Iw2+4bBvtGJCH0rovxzfjDHjixph3LJFVIQkTb/ACXU+Sg7lzjZDLGjdwGNQTTFcPFqqs4HR7oVuh2AHCto8xkbKNe6wsOSruVo0VrsDqVNk7AmjkPuIqSNRlYZ5CwC7uJXCg7KoyjmUA+wBB/4RoI4yXOQUlW8hIGWVlP3XnFAZFPuc7ok++A1miZNWTu6WVJkaZk5BAMciTC8qrE/dX6nOsplBOEhUt+nNlLD3BH4hUlv3sOTw12QNJ7K4ybFeBLYG21heqVl4PCycEqDdnQYykMwOxlXgHBnI/8AyCKf2/mP2g7hd8OuAzWR9+L7hIoUxFDq0B/UTSyWAxPOOtgs2GXkFPIOYUngij3enINVsVBI5CjT6bgeaVVhFxLi0rHOBaNgoBE+DyX5VgnORO4XQQzyBdpdlxumEhVUJx2WZJIidscVZf5R9xOvPwkr2ipMgwYqQkikgsuTCPuGBxYTcVvvQUUbHD9OQwNEIu3lAQzt5AhAHtmGfk5seRBJx35FdFZGMjMCloRYFWbMaGQkv4KFVvHnfglRkFQj9Ff7UgYyXvQIBsZWzS92EijxnYDUKbiGXpesVmAjCIAmQRmUKxvNHU/kMGGF4qfu2tdfSOnlLMxsUPGh7EM13t7jH/5uSV3DakMQd/IgqD88A7jbnmronQcL6dEUUdxRDIxmQ1Vlu4RLEHepCUYUcwu5F73XaMh7kdmiVa0538TllYFCiOCTkDtR1xUkkKPIQzK8MyOiksRMkhUhVogndlsV9g2Nit/07rXI/NXtkMVpiDZUEtMhA3Uni62HtdaABUjMVKuKXIXTFu0ALYbZUo2sAA7g3raYlY4whY7xrb2SV2yLXvkVB3PvrjwdaGgaVpQnaouVV1Ea4I1kGyWCENvkBYvYWe7FPkgYGxVnxIJrkYcg37ciq0Dpeq7gyW8bI3FEkGjt7UQRvvY1AGP5ZRANnHsQo9lscEkDYe4I351j6V1OSyMQwqR9iDdUGrk2RdUOCKoEHWv1shjhd8FCiJi0fACqHb+JsFNfsd69rOg2ein/AChjXtiDtfiGK17HmtgKqhWvZZgHUBWy/M4oH7lY7Hamr7v3HBYa5vosrN05jF5RkICtCguytbDE0ykHEEWGFbVqdvUSk4QYsH3O+OH5pS8QhJJsCyaJUcXeg3erdgfywt+LHgkgMAQVsHdb8vauG4OjJ1Fjp2Umw2HbVsVNimJAu8ACcbob72Adbd5ykFmpGWgFBFlCSGJU8bGwQd64IvR6rqEKwlklBabtLjavuXN7EkoMcyLApLOwrQbaz5QuRnJ5yIKCsSRIUOxpaBB52oaSdKs8MkZjUIxarCsCcycyhBH3DIc8g7HbWp6l06RdIVMkYXMHOTFAMpgQoCKATviorc1e51n6A7OkciFe0U/lxLE4lGArGqJ3UkGgQTewfJvqH1c9JIiTO6Eq4UjMhyjuVEVwPG0dgAKcqWTy8icel6BGHsqyyXJLhIqRjx7jFVEkMqS2t821WSBuNdr6m9Q6Zgn4ycOpPUKpRRIQspjn6ZzEVIJVQgsqRxexOqt9OennEiN84iykI/S0YWaJHUI0pxMZEiGshRK4x04Og7fWx3ZJ/NX9LlLcAUylOpiDkEbVclVS7gnW70sjKoeLJQD+jMCwa37DSQ+1UVG647C9R9PIxjyqSPHxcFZIwK8axXuw2Dtuq+w/Ux1F0ygYbLkyqrLURdWoLgABDMPZaXIbKAKDaD6L6T6onURCRCp9jiwcBvcZDnmxxsQaGtzVG9J9XPTz1Ixxk/nkKn3IIHUIrn3OzvtntSjV5B0DTTTQNUP1v0r8PNai8rxOKlseCoKMkxIv2Mho/wAz6vmtP1X05Z4yjV8iwpojg0ykf5g/56CgdRWVPTZcCQozfA2nWOTnalc3wNgde9RuMJTt+kyE0TyCv4pGU8XaycgNtYGsxA0eUTBlUEjYOiXwVIXuwAVQohNiBXi2sOm4OF2vvHsK5ot0rFSeT5xjgmqCjQRzs3bxt13CCslX4tVkd4GIBvEOpo0CG4x7ufgD9lBkOLVsPEQyyWq1XlE1cVtjqPqpVBEilclPniY7NqQMmRA25aqmQC2ospcETT9QIlUkkI3K+ao172qsJYCDudiu2/CqNB66KlBlAU7BHAXfa1VOpQMo3FBZNtq8mJ1mykDB7wbjPLHf9IWdZIT8UrgVYGyHXU+moixki7bJFICLWKaJgy7gk4CICr2U8ncHJqdP9EsWIcIAG+8KikijbLGS8dbDxxW/gAUQ4h60L+Xl5cKgcRgjdjfnJAT/AFC2TdeSDVj9O+lJCFcsICR5BAQx5qzFIsZP/tbYn3YnXXi+l4AKIY7VsxQEVVFI8VP+XuddfQcKD6K6VWLFCzN9xZmpv6reJHGx+B8DWXocUcbShEWNIxHHsFUA+cmFDgKJQvPN1+/nqf1SiK3a/NZcgWphHHh/EeWesVVKNgEtakAE7a5/pE/UpCUEEp6h5BLI0jYx+bB2Ae2ICxjAKA2JVQSfu0Gh1F9P13VF5nkrpZuoVKRfESBwga7LIxq2AFPFW4kLYekfUiSyqYr7MmRbtqJFZ+6fzQ9WHsBzn9qVYBZRqaXoPxkss0kkSxxNGsvbBZWiiykaH8Q1ZYubcqtAZR7Eu2pfR4T1CsYjiQqzo1IVimlykWBSAQQqMMiNyJTuMqAWfoOgMSuM2bOSSSyB45sWxG24F7Xf/TXH9PVWi6iTuFcu8LFPiMEBbEMwZ1Km8aBJOx2Ooo/qCbp4HE3TymYGZwqi0wOUykzmkUKpCNZytDQNi9T0qGfsLHJNBFMM26gPGAcZ6md0USUDmStm1vLY4gaDvQdKIZyxkFTmlU4qBit4iqLkks3v/wAydFuvnEqrKOnEpRiqplJgFRi/UsSoZUL4KAPnkk7aXU9SsMRgkboZ4VBMYknKv2huq9sRsXZFIAZTk3jwTrQ65qjZMEhDsKRY16ZG/wDTEuQPUTLnS+CLlZBBUnQbn0t6EYemjkSZw8gQSMyomTAtGzlWQEEAgBTVCCMY2GBsUvWlY0OSWS45LB8Y5GG9Xvhlt8Hc+/A9R9Vm6maKCJZlWrdrWNyjZRiZo33WIHyAandgAoKq51qfUko6ON0fqTIRHKIIQKkTuAjN5S5souSxmkJBxGbEWFi6HF0KxLFGJFlkdcsjnIxtjgeGYklr/YfIz6v8R+VgACxwkIo4DtyfmDPdlEgT2sg3XOqr9L9TP05iMwPTdMCOnHdwjLsIsEd1uoyGi7dDZriwsWW7/VsemaQtMJZeoZVgjKhWx7h8RiQzhWmNtsFXG+GZg6PSwdtnGy5y5DcDIMnF4CzYO1k0B5VQ1xWPcl7RlQhJIWDflY/+ZabsYDyV6jWiecBW+RPU9TyEgd3hi6dVydyxRyQsi4EnxC+YYNdgqRW96pUIm/7QWTpgzxERA5JJ3J0hgLtL3GIXfuIoL4lj298Qugup68HqXQbtEgcj5EgIQWftFxGzxx8apHp31GBZBaYDqJdl7blA3UrJEWUEvIR3aQIFYgkUSUOu36r6pOACem6gyMHdYwVYRHPtI81MyDwIbFW3wk2Bu6bP6W8nWNDEHjBHagQgRxxSKi9TabfmCKZUko8KqruSRoLr9O+pJLEnTvcxmSPIEMbhfoUcytZPgWBSyT5bWTqOHqG6dJen/FQgB8Wm6iRUlRW3rthcHPboo9qN1tfEg8+L1rqukDdPMwj7AGDokUcbIEDBVaQ0QqkAqACW2tQQdTD1CZ2Y5SS7Vkoje1942aHpHHNMQDXmBZIOgn9T9N9NmoRQR9ZKqhY0jPcRGRFRSzX24/EICzbkInOI1xz9FP0sjdsOUyYrkFmDILC4yOjyRMqsUa1bIAUwBxGxLPbYSkk7Lg8i9Q3Pg2EvWYlr2ox7sB40utcdGBuYY41B3I6aNQG97DdMoZjkTauAc2ago3CESRqxcGNDYs1BG2NUQwYxPEaBBU5BbYVbUNhmYIVbxT7SHzWMcAABxNBRBqgw2bHknXvTOzfwy5G1dt5pALH2q8Usgo1fmgFgtRtRqN4REd8Ynrb+FGxWvcpNBJ45XTKPFvdmJ0EkAZlpM8ePAPV3yfw5lhJyFUU3YVVCja/pb1dWHZYgOnAJpiv/AAGKMiv+Hije+qj1R3uRUW6BzTCz9oYjqEZWseO0u2yA7nU3T9Q8RV1LKvINuif5ju9PX7jAEfsmg+k6a1fTPUFnjDqQb5plaj7i1JH/ANjW1oGmmmgrn1X6KHHeQDNBuQttj8gq6SbfAbcFgAS2qlM9sC1Zg2okKs4N7j/xKxycjapN6B+1Rf1AjVF9b9KPTOQlrC+6he6qj5QgB4QBt9yICpUWQjaDjdWCVGbMoBUq0hkXbnJfxB2oE3hMpokn7gNXDoeg6PpKmZ1VpPIPLhE1EAlcQq/NkEXZ34AFS6YUSYv63Ff/ABEF+lat9zbxAWCxB8Rp0spV/wAu3YbBY288aCmP8oLMADhUeMKAnKRyb0F6b6iQmoklnoElkUBRVbd2QrGT5DYEnn4OuO3rMjTFx1HTR0BH2AG6pwLPmVhcU7PS4+VBDvZIFekZXCu7FqG8rqJVoA7pJTYgG/8AbilLMTZGpHjDoDbMgsG0MyY1RAQd8cDjKPhV920HUm+oZy3bEwv28YomagW2iuWZiw3CdtTiNze+tLqbzCy5yGQbdxC7E3fjHNLvuw2jhAtkHA1rKAwKozuNgRHTLzYZokkmHP8AhAE7nxWghZR4oxsjySICIkgG1Kd5PEgncw8WxFkaCduuEZRSgDKVZBK9lSu1x9PN2Yo2xBCmMUPI8DfzrOtHMpLA0cuoJOSkWzKkvb6ZFFKfHPx9rYawHU9sYqzQi7xB7LE2PIxj8Nvxd53svyDk3UdqyFaPLfcr05JJIYF0hiDm7P8AFotvZAvQavq/QP1HagYmmKIscqlajDrYSPtxqrFbUuiMVXIh6Wj3OiebpUESrNAqeRj7STIFe2OHVllU05NmWmpSSPIMedB1naQlA8SMAGZQkKslEq3fWGS6F+TS3WTWLGsI3VrbAMQT5BEm3O5ymKdQ5u/1Y0CgCg7aDdb1RpQQXbqB9pQyrWwsB4ujjksNy2RAoge9a96/17vEBuySpyAEMZdCNhSzS9zIE3/Du9hZvWkJ+9YbKWqFeHVFCD4sS5kKtkDeMKWwA4S9eQ9cSQvce9/y4nwxI3xC92PYrvfY4yajanQG6vCl2SmvBiqHe7UQkdPHZJJDN3NySBQvXrHsqGU9iNgd8B09g8BcVhFBTefdYgDizYxi6kxqED9vioxl04HAPH4dmx2BpHagg5O8iXExJfAv+onAmzZJndYGbcXQdyTfsugdMz9tguapuWEauA7Kv3SSRLuao79Qf0hiKbUnpvSxF0cDNUYEQwxq/mWAXyg/JioqAWkZmKxkZBS163U9O12/5gUDzZg4x3Ixk6hQRVE2stgHIkkrr0h5dzlMosE20qA0CTcolh3FWFkWjS3ZY6CwS/VRlUqo6ajkuIdurfiwGggQg+PkQHPsL3vXH6LrO0WWLs9O/wDJCvSwk0d1KIZ5WIYnbHlwPnUOEki4juSIRjipd12NAEIZunoHaiEXkHZK1iZJHJQW4Ui4wDIqtjeBjgZowCpsZwitmokqNBIkhztyolLEo8jKr1lRCydQTMoIWrjhQeLlR9p10fTvU16ODBBckhaV55yyCWRiTI6xm5psVAxAH2iNcvccpskpaClhtHSixVkfho3jZyLBowuapd7OvZIO2LKmEGwxyWEvZqqb8OoB3FsklsQQKUaDL6l9UmZJI83EkmIJMSAiOnVUh6YuWMjvIUXuHyKsQMUJ17B6V0zdMkA7nUxJM8nT9RH1UKvGzr3iDIXVwwLOStN4hSb4E3SOnTlZEEShQakKSTDFuAgRIunhFD7gd1QX7nWDTrNbKHmcnyYR9MwLjez2IJnAPJy4BUbk0Q5nTdO8JP8A4np5cyJMYuoAkDjbt0JI0kJjUEMMQjZmita25ehLeRizVd85IUBwNkXJL0+OK70RIKUliSx1N1XWtsJCwJHEkvcJ4NmKTqowTdEgxgfpo6gmjjQ5GJVPIDiODcnyGSwRq1ke0tFt7IW9AjbIFVLtyMI8ZFqtwYklnAFfyoOKvy3jl6dY2tgkTk1XZWI5UKKyV0+QNhTRY7hfZrkkmYp5NIY+bd5SuJ8lfOUzwtXNsRxkdsRrzpx4nAUv2nt5hePtJ6ZnjAo/qjFBhtkToHVtYBdVqzi0iKSd907k0csbttdiQZMvsq3ohITJLCc2mapXN5RGWAijdlRscjXiNYdOLJwrLgmMLkDwCfwro9mqIaM7rVYg3uQ+izuchC5J3yZVu73uRhDNudwTl7mtlGg1IE2uIGvftWLHBBPRvsRxvHY4u2J1jFTN44s/uUCO3wG/JaKbeqPiboi8VN95PpCdz+Z2/wBi7d47bD74+4vxfcJ2vliRvJ9FAipZWcb+OIdaIHjj1Bkrf4ragKGxDl+getdqXF2+/ZlZ1sfDESokzVzfnYs+41er1yOn+lunQVTsNrDSOVJHuY8sCb349h8DXVjjCgKoAAAAA2AAFAAew0GWmmmga0/VfTlnjKHY8q2/iwGzeJDe9GiLBIvfW5poPmXWpT4yVmpNB2jYgjc4nqFSQnawyyHdcroLrHqftGew5AlyA45C9UjKBR/TIKDHfI6t31T6WWUyJYr7wGYAjanK4shIofch4FkBdVDpCRZj9zuYrAyHkbbpHOxBytorFknyYAB7iR5nIceZVx4g/wAMSIzD7gAFSaJLA+4Br8JQr3CQQAvmwje7XIKvUZBVIF7nqGIAJ5a9eQgF/DEt/uBWYEeJB7DRzXwptWP2i/u16JCslgkSb1uncIO7Lcghn3q9mYEqbOKgEJpOmZl86kVdsmKSIONi0642bHisx5xsAHUUl4eZOB93L4newymdZYCQRyHHGRIAUaxlcI2TBI2oUxBgOFfpyETtV8mZqDE8sBqZpHRu5bqxFF2oHGwPKeQRjc4jFZm8go3CsdBHAWVbW1T5USIgPN3GZYKIN7qKs75Ns6Qc9sbb/wAP2/Scj0bkbfb5Rj2W6VjryRguMjBAGFiRgIy4NsGWedA7EWSGWYEAswrxGsup3oyIpAPMisoyoAEzOs2xG1LIhAIHLEAMIQM7Si+5tMGffyIyhMU29FrZDupJsBRrGQjPyosB+ooXC/sJRF1Axy9mJpvdm1OzdxbId1/SN5gDfkC5/ELdgVQTdK4BIyjkV1/LDUNwsTiVLq9xcm2537QNMW220EPVcgS18Yy/v4ik6pRzVUkoFgKL8jrLqLC+ZYIf58lX+YEd9ZIP32ZQRZ4UDXkDqPFAVABtInpmU0KaJTHjjwVELGqHLEa9V1QkABJCaByEbkk+LGNR05azyAWs+N0p0HihlW1tV98TIqA/BMRlhog/qVau6yYVJ0i2KjBHuO2K3NCm/CtXwKaMey8Bjrx8FNupB9jIwib58ZO1GWI3oiU/zEnYnOU5oC6qcd8nVxdf4ziUVR/TIPFq2PARoA5tMWkHOJRmI+CYjHN7fqQ8BiKUagnxytypYe74l65Fd4RdQGW72ZmFk/cwrfPUF1yC5rx5B5wDdEZh54xuPYCytXQvWMHUuQFidivsIiaBqyoHSyL83Zi+WO1DQRzdG7L+YjUvJlU4qaoE/ikoAg1Sy++IP3HRIGmSgGlUfykygEG68hN04YHkZLuLNADUvTegTE2sLjgZYqho3X5n5E4I333IBvdjt0U+jp3Nydrjlz3jtsOYxIu3sJKFAfJIcfp4zRCNGKP2RyAeQ3I7UDzKQQS1mMUCWO5FYxOieCBQf90mJiKoqYEMDWLoinIFDliNWpfosMPzJmb9sVcDexQn7hG++xA4+BW/B9L9OoAxdgP0tJIV4r+Hlh73xySed9BSTJg9kJG/yUjiY2dz+fGrNZF0sp3BF+JOsx0ssworNKDQ3EsgO/iw7yywmj7hwNsiQMRr6B0fpkUIqKKOMbfYipxsOBrZ0FE6P6b6rgJ2xuaz7IsGtkV5Y9+fsHubttt7pPop1v8AMSMH2jVl9gNzE0aN8bpwFHsbtumgr/T/AEXCrZFpGaychhEd9zbworHfy3PP9Brfi+nenUg9pGYAAM47jCrrze29z7+510dNB4qACgKA2r/pWvdNNA0000DTTTQNNNNA0000HhF6oX1R6UIpMmoq32lzE5FEtQMuL2pthjIT9xxvHV+1reodEJo2Qki+CPY8g7gg7+xBHyDoPnHVXQEuwuqlsLkPEUnVK6UQcaWSxkFG5YjI3h+oIf8AjCk3xv3umJtf2BK+yjWX4UxM8YXFl8WEYZbFe/4VthTbZRDxcbWxOoIqzNEZ2ASnbL3wp/IaKazWNFDutViCSEsF45RWBzcWQT5Pn07SR0bu2j4ORo4jUfTAf7MWRf8ADotj9pBPSOsgK3W8ZI2F5Mx17KQH88c/hyjMD93+2WKf5YHJvdqoKNba+mTSmu3LJwRmjGtjX/mo7UVY8ZbG1UWJAa/TT0zYt+Y2zFChdhdgnEwzkWOPLcEXSnXiFUJBVEaq2PYahwbYQyvQJ3MjijluSNdWL6W6lxRUBf5XksUeV7L96Par2I9lFC76HS/RbLsZgo91jVh77WrSGJjXvhuaPsAArMwANyDFjXnIuFHbdSyIcSKFfiDXitsSwMjoG3bMrVhpUEwuzkisQ688EzKCSfZBq39L9HQJe8lnkq3Zv+ogCAkb7n5Pydb0PoPTo2SwxBucsFyusbyq+Nv6aChwxGQUp7oJFKrGb5xtSJ40BF8utfdsW23+m+mOpIoIEXjFn7YKnYr2g8sRA+MRscRQs6vmmgqXSfRTrv3UjvntqynnYko6xsa5LR7kDalA10en+kIVbO5C3yCsRJvktCqsx55J+4+5vXc00HPj9A6dTfajLHlmGbHYD72tuAPf21vga900DTTTQNNNNA0000DTTTQNNNNA0000DTTTQNNNNA0000DTTTQNNNNBHP06uMXVXHwwBH+R1lHGFAAAAAoAbAD4A9tNNBlWmmmgaaaaBpppoGmmmgaaaaBpppoGmmmgaaaaBpppoGmmmgaaaaBpppoGmmmg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6" name="AutoShape 10" descr="data:image/jpeg;base64,/9j/4AAQSkZJRgABAQAAAQABAAD/2wCEAAkGBhMRERUUExQSExUUFhUVGBcXFxgWHxYWGBMYFBUSGBUbHDIeFxsjGxYdIS8iIzMpLiwsFh4xNTEqNSYrLDUBCQoKBQUFDQUFDSkYEhgpKSkpKSkpKSkpKSkpKSkpKSkpKSkpKSkpKSkpKSkpKSkpKSkpKSkpKSkpKSkpKSkpKf/AABEIALMBGgMBIgACEQEDEQH/xAAbAAEAAgMBAQAAAAAAAAAAAAAAAwYCBAUBB//EAD8QAAICAQMDAwIEBAMFCAMBAAECAxESACExBBMiBUFRBjIUI0JhM1JxgWORoUNicrHBFRYkNFOC8PGDk9EH/8QAFAEBAAAAAAAAAAAAAAAAAAAAAP/EABQRAQAAAAAAAAAAAAAAAAAAAAD/2gAMAwEAAhEDEQA/APuOmmmgaaaaBpppoGmmmgaaaaBpppoGmmmgaaaaBpppoGmmmgaa5vrXrS9Mttdm8bBC2K+6SsU5vyI2BPsdcGH60ko2kb+9jIKvNBni7uxo7thwNrIGguGmub6R6hJJGXkTAEgrQu1IFHkk72dwtWBW16P9RdOLAlRmFDFGDsb4pEJb/T2PtvoOlprmf95OmC20qISCcX8H2/wmpwa9qvcaj6j6niVggWVmYgBcDHdgEUZcVbkCgSbNVYNB19NRdNMWUFkaMkWVYqSv7EqSt/0J1LoGmmmgaaaaBpppoGmmmgaaaaBpppoGmmmgaaaaBpppoGmmmgaaaaBpppoGoup6tIlykdUXi2YKLPAs7azeQKLJAA9zt/rqr+r/AFGJQ8USyZBqzUhwAQQGqF2cXwMl/ciheg7q+swmMyCRCgBOVgAgDKwTsdjz++uNP9X+J7adyr80Oa80SO0JG248lG9D5qpJTMQMS5u8SjPl9xBaMxdQL+4Eqx3LV9o0LKXIYhm2FOQzAgfaFnEcymmAOLs1Ffdtg7Mv1VJM4xSAsoamRB1JQNVEESCQXX/p0cT7KTrlSSdx/Mq0t2b7QYHmx4wTL8gr+zb2o1j1K7gSfuFEvwfuQL1SFTxdJL+mrCqdesxVd7Ef7mQIRyHuQTdOa9zY/mJAxGgwmYEgSinoECYbg/aKHUqGG21JLt9oJLE6kkJC09hTwJMgtcGMDqFkgPG2LqDW3it686eTZsMgoOLdsOi3QbmBpIqpgd0HJF5Oa9ii8j2xv79oAkHgE/hHVj8HKPfYXiraBCzBTViPkEFwmJGWRK93p+bO4UbZV5KBF0SmmCgULVu0rBWX4vpXIoBgKaMbNiBZY6zVcntQpceW3bL3dsMlMPUb82QdxkbAUay6itmeiRx3KLAV7L1CxzLydlkJotyzaCPpepEctxkdw+BKCJm3IC32GjkNlQKaM2UAAxUk3f6W9SDoY8cWj+7yd/u8smMiK4ZiSdxuNxqpSQRBh+IyxxIGQHBoYV1aMgF7UknIAAIvXf8AR/XYoEwEUyRBQVdiXzJH84uMXV3kB/QaC1aah6TrElXKN0ccWrBhfNWDV76m0DTTTQNNNNA0000DTTTQNNNNA0000DTTTQNNNNA0014zgckD2/z2A0Huouo6pI1ydlRR7sQo+OT/AF1VvqL1oyN248wYyc8SWq9gSsEua0QdnQjYngHVeSXM1y60NihYBVFHJDD1CgDYEi6AbcldBfW+ooP0uZL/APSV5fjkoCBz71/pov1H05HjKrmgcY7kYX8oln/6OqBNTGnIL7V3MSwPAISdY5gCNqVz7qLJY6SbKFksithN/qgXqkMZuv0yKDW3iugvHqXq0bxN23jZ0XuYEZsAKJLRZqwIB96I+CdtUbqU/h96yTQqWibIxIKzqp5FUslWEAFWdTxRuQFAcqaxH5gU3uKDCaAn35Xfyq2Ua3ZPR5IEAIxRgNlEkYF2MGSIulAbG4wtMou70GjPBV5kgGt3vFiPJCPxCSRH5BDge/AGvVQ9s1koG5oyLHQG48TNABR+BsxNBjp0ouwn3LyY6Jq/c9Kym9ifKOiVO2IGvEYM+QxMo+6sWcVuGLL2uo973DHyuiWGgdMvjlEDQ+4Rg7kGiG/COVPFUY/Yrtvr2ALlaUxblowjNubIyhaOXkXZQ3VnYDSYjMZUctqfEtewxCzqkw9gAHY/aBuWOvZzXhKfE7r3br+gXqlZN64WT2PATQYYDIo2OfIsoXGwprcRdQDVb2xHibs69m8hjJWS8CQbn2sJ1Shv7JIdrUHYnWbWEpslVbIyLomO5NlxLB8nkck8ldeIxAzjsDhu2HAb9z+HaSLb/eQfy8sdB7K5xybIKecyQpJvgTLJCQa5VwDV3iBpESgtbETb+JcIPflDLB++6rzZ3cawgcBy0VG/u7WJO/vl0rhjxVtGeB7IdRiUE/pLnflC4Yb3lcPUAnchiG5yN+I0GfTxHdIjQ3oxLtuMeelcqOQPOKqpa+4686ZMmOJDSAblMCx//SY5hx+pSPHghd9qL0uSbG0Y+QAeVWbHI/46JKqizsshIBKiydd2H6cBYCSZ81YFKAOwB4E5kokpl4kHwXgXYZ/TRmIO2I7n5ncWayMBWBkjRjZO7HL33uwLJrmemdD23anlesVJkdnOy3sMsVuweBz8VXT0DTTTQNNNNA0000DTTTQNNNNA001E4b59/YDjGt7Pzvt+wrQS6xLi6sWeP32v/kNYHpgeSx2ANk0av9I23yN7b7fA1HB6bFGxdI40ZrtlRQTZs2QLNnfQSHqBdU12B9rVuCbuqrbn5oe+tT1j1JoIWlCBsAScnCCgavKjW2/HA3rW8CCD/cbgj9vf21o9b1boqFVFCQKwxJ8LKeNlaN4/zXwA1g6CJF6x+W6aEbbKrzE/PkSgHx9p1pdR9LuzZGYltzkVUYsSLCdsLIoK7Xnew+SdWLWGG9ihfO25NAA3/bQVzqfo1XVRmzMC1mbGYNkSxP5gZ6sgABl2UAk+/L9Q+mp46H8ZSQoCs7fuCY51lVa/myX5uwBq7SxA0aUlTYsXWxBI+DRI/vqTQUeH6Y6jYKAqldxl2QDwV7YeWM/2Ue+9sTra6b6Jdf8AaJHftGrLvtRPbdI225BTcUOBRtaqQT8Gvnng/wBuP9deu1Amif2Fb/57aDQ6H0Lp0xZYo8q+8xqHYk2WY4g2TueN9brQKVxKqV+KFc3x/XWYOsZG4F0SduN/cgX+wOg4/W/TMUj5MSTVJaq4Sgu4LKSD4bmxd/01oy/RzlTc1miAtHD7rHjOZQKF8Dnf4q0ODW1A/uL/ANL14y8bkb/tv+2g+f8AVelSRsYwrkfCpOqnbjFBLFVEg2or2Fm9b/8A3QlQeLIDTE9sNHuKqzEVViR/hEeNVXNtVFUZHG6svQF7C2J/oo/yHxoXXYsBlidvuNbZVW5HHH7aCpdN9HSGnLRoSVOwJbc2wMkYhbbnyy33rYDUvX/S6QxmRu71DKPbtKVAs5d1h3QANrDM29iydW1VoUOBrCaSq+N72v22HO2+g+bdWK/iilF0J6qvfbqkF7Vskn+7YAJ1cPQfxBoukIjPkMKTlbDBELqwNgbv7E/A123jB5AO1f2PI1gzFQOCAPJicfizsK4s+3A/sGbLscaB/p783XvrTjDGa/MCiKKqPtbGiaujYZf6N/TUc31H0yEgzRlhZKqc22q/Bbb3Ht7j51y+p+rOnSa+25fEJZwhYgtYUJM6swyFccna/KgsAluSsX2B8v0+23O543r5o86m1U4vqJO+rSRiIMazdpFNYmh+ZGEYWSQVYbZECubZoGmmmgaaaaBpppoGmmmgaaaaBpppoGoo1JpjYIBFXY3I/wA/t/1OpdR4sAACOOSL32okCh83xoPXuxz78V/re/8AlrhdZ1YlnhhNsMy9oRv2bNkjfEPirVj5EKbDa2PU+osqc8GAZQvOTv4qm12AVNijdDegQeZ9NeptN1LqykdtbBxYUrBSiWRyC0gulsKNqFkLXqKdOGtvEk0K3sEb38XftqXWr1uWwBXEkKwb+U2PnkkgaCdmNrW4PPvtRre//wC/9dEjAJI/UbP9aC/8gNeowIsca8K72QNuD72bv229v89AGV+1f6njf9vf59tZ68ZgNztrRf17pwSvdRmF2qHNttqwW2u9qrQbZ4peLrxratv9KrWLzgEGxieDRNklQvkNt7/vf7a43U/V0K2VEjEA+Jxh/wDdjMynkc/uTxvrkTfX+2KCGxX3OwIGwLFGRVFE2fOgPcXoLi0mIryahzV7fO3J/Yb/ALayf2559q/1v2/pr5z1f1ZMKCTqpJXxVPJvtTEHGUNYUgktzW9A6jfqeolYLXUvniAGLRZHdgwzkMMnzWAHJIxCgh9C6rroohUjpCv2jJ1SxQHib23Nf/BrS6j6ngXfJ2AvdI3dWI2ruBcLv9/Y/B1Weh+l+qZCypH07GqBZkY3e5fpioH9Ct72abjn+t+idRAoeRYjlQL3GoU54qruojZQ4KqQWZRZXIXkQs8v1oGW4onbjyDK61zeUAkrj3HFnYUdaUv1fM58BFtyqr3ztvdLIJF9jXbJFVyQBWYoJ5hZSSRhsCsKTrdBiB1JZmAOx3vgbbKupHi6kkJJFKQVJACDqz4viQVkkZ4yGvfiwfc2A6HUetTM1NM2RpaBQG8vECP8maidqUt8A7MdaPWS+SCTZiTiJaJsAsVU9UikMayBWXcoTeKjXvS9LPI7dOEkOCgsrdt6UgABoJJRGgIOy1xYBoZHDrfT5OlkUSOsZZSQCML33cKpHTkjYMHJqlY0uKEJOoOUYzC42CBIXw25YfiEkioA34uux5DEVhGpFhdo8ScVzQEMxVwVjMvTEWAOF38b3Y6iTKPzVgLbEsEeABywsl+mftNd35kkEkXk1a8hlOdKFdiWqTC6IG6CTpSX2FCyx2AFimbQZdPISxwGSYq2cQsA52HMnSuY2O2W8YH5bE+IUG9fSnrQlTtllLx/4iOSv7gKrCrH3KpoqeTr58hd3tollshvBoepK0qlrU1MTa3lkopVBNKA2/03rJjlG8mab4kyO2PzhKrlayojuKfKzuVXQfUdNavpvqCzxh1IPsRamj7g4ki/7nW1oGmmmgaaaaBpppoGmmmgaa1Oq9WhiIEksSE8BnVSbNCgTZ321pdX9VQR89zfYHtsqsTxUjgIbq7uq3ut9B0p3YBsRdLYFcnfxu/eq/a9cmT1EdqGTEIWBxJUgKGq/LEhCdqBKgkAXqvevfXavG6JCpa1UGVwyAuSEsxBwxxBYpYtbF864vr/AK91XU9PC4jWvBTkhjsvSvUrCSMp472aIseVA6DsRrN1HeMaEiVFosBi4zRJIyyMTlirU/jh3vEUp1aOiTp+jjAYwQXjYyCC6CbZGzZ+bNnk6ofpnTMkYbfEgnxLsigtnXcjaWJiBj5MqghQ1DxAkikSMEBkRfZlIQfG7dM4I5ryjuiBuctBe5fqSBfd2+CsblT8VLjhv8kge91rnP8AWCsrPFEWxBtiwYUN92gEhHN7gUDf7aqcbl7KKWcf7TBqr5M8KRuNhdEEGiPtFnCVHlGSuHdSoOCLOQQwIYOrNOg3slgfusjcKA7U/wBZuyZIYQuRu/zSjAn/ABBICGGy9uwRiBrXH1BNICRJPKh3BiXMAUOWRYmUjc87iv07nmdNGSVbzDEjJWZJZAccO3s6TLewoZ8AD9Ta2JlGYElEn7DIVJBO+w6hUk3xvZ24b2UaCFIs2ZcFZubLpKfkNgytOnI8ryvEnegGTSExSOMkr8od34YAiOeZJNhtUZ9itnfU0pNiN1cncorLIxeqvFJ0cbFq8Xvy+XXUUkrE4lglBT27eMspsD8meVUU+NeB34BoOSHrxqjAiJw29qsZffbcQyxZNf8AMrke5IBUGKTp3REQRvElgJmgRVYVYTpuokYE+RAVGU7nklq6PQ/TjSktFFGFNBgco8g1EMqyRyAr+6sPn2XVv9PkDBFALdtmF5EUFd0DN5EO1oNyd7Y7bjQUnoPRJpSsYM8SuMrtokT7Rg0IjVJOQuKMQeCMRv3/AE3/APzfpYmWR85nSmW2ZQpDZ2FDbkkC8i11/vNfdnZIvtVRx4hd2ZiiJW3AOIJ4FLdAa2I3AjUmiMRZuxWO5JJNj+5/voM0ipaGQuzzZBP9b1F1DKRZLL4t5YkUCLNsR4/b8j2/bUuRFgAcHHmqAGxNeO5/fYf21Cy8BDja7UVoAMtkCuabbatt60HnUyBImLMqBd2ZyApGxbdicRuRvxrYjb2Io78WRV0N6q69tavVpjFSKuzKAGXYfmizj71yKrgURzrZORbagKHtd77jn4Hx76A8R5U0bveyOACMb/b/AJ/OtT1DpkkKxyAMGJYZURYAGIT9WzEi7o7+w1J1qULJ8Sy/zHewqriOQSf2Hze+nVtTIdxThbonZgNueCaF7gH+lgKT9U/QRSF5enkxkRVK+JVyI/JI1eJ0xYttlRIBIAskn5+etmHWLnvkrSktGxDjtpGjdxkWU+KMTuhUFRQCkH71NWDFTZBvlj5A3W29fsNfP/rb6P6bHuiJYnmcpKUgzL5ENHYVTJlkqqGiJILFsWq1Dif9oLK9ti7qDZNT4qrZMU76ZoNgSWdKOLGgoB6jvaA3SDcWXCWOf4olhA3PDCrO+R2rXRdRIvlI/c8EDxGbpmPcBppKORdlxJbJQwsFvJRXcg6Tt28QEdklmAnRMixYkyQyOvLEjyUAmjbEAB3Ppz1IwsDR7TbEhGxAvHYwu8IxO2wQcAXROr2rAiwbB3sa+V9NKHbhc/2MUrAi08WjaOVhtjatJtiLsvq5/TPq9/kyGnG6BjIGYb2KlUMar2LcHehoLFpppoGmmmg4HW/V6I7RrG7uhIK2gOx3Pby7pFeQpTYK1djWhL9ZSG1VYo33oMSWPx+VL2if/aTZsA7HW39Xel5J3RuFHmpZMcRvmVkRkBX3PjsbLeAGqvEpVLXJVGxrNUr2oIZYNrqqFbKKtqDo9T9RdQRkZDF8ikiF/AE0eLcciSr3utac07EZOWKNv5tJjX7mTuw8UQbX2PLAajgFHOIeLbN2uP6lulYr7ctH7D2TXkIGdLRy3tMS17nItAY5h7kkox+4ncqNB70yYqVW+2eCgZVr7aP4dnir2oouxA9mOuP6z6nHAhZpBEyg+a9uwCQhcN07IxZS4JtBdNtiN+tIoZsWxMg+3LFnFbFQriKf3rZmPlVksTqu9N6Wer6p53phG5VY9pGftkx5sO8J0Iw2+4bBvtGJCH0rovxzfjDHjixph3LJFVIQkTb/ACXU+Sg7lzjZDLGjdwGNQTTFcPFqqs4HR7oVuh2AHCto8xkbKNe6wsOSruVo0VrsDqVNk7AmjkPuIqSNRlYZ5CwC7uJXCg7KoyjmUA+wBB/4RoI4yXOQUlW8hIGWVlP3XnFAZFPuc7ok++A1miZNWTu6WVJkaZk5BAMciTC8qrE/dX6nOsplBOEhUt+nNlLD3BH4hUlv3sOTw12QNJ7K4ybFeBLYG21heqVl4PCycEqDdnQYykMwOxlXgHBnI/8AyCKf2/mP2g7hd8OuAzWR9+L7hIoUxFDq0B/UTSyWAxPOOtgs2GXkFPIOYUngij3enINVsVBI5CjT6bgeaVVhFxLi0rHOBaNgoBE+DyX5VgnORO4XQQzyBdpdlxumEhVUJx2WZJIidscVZf5R9xOvPwkr2ipMgwYqQkikgsuTCPuGBxYTcVvvQUUbHD9OQwNEIu3lAQzt5AhAHtmGfk5seRBJx35FdFZGMjMCloRYFWbMaGQkv4KFVvHnfglRkFQj9Ff7UgYyXvQIBsZWzS92EijxnYDUKbiGXpesVmAjCIAmQRmUKxvNHU/kMGGF4qfu2tdfSOnlLMxsUPGh7EM13t7jH/5uSV3DakMQd/IgqD88A7jbnmronQcL6dEUUdxRDIxmQ1Vlu4RLEHepCUYUcwu5F73XaMh7kdmiVa0538TllYFCiOCTkDtR1xUkkKPIQzK8MyOiksRMkhUhVogndlsV9g2Nit/07rXI/NXtkMVpiDZUEtMhA3Uni62HtdaABUjMVKuKXIXTFu0ALYbZUo2sAA7g3raYlY4whY7xrb2SV2yLXvkVB3PvrjwdaGgaVpQnaouVV1Ea4I1kGyWCENvkBYvYWe7FPkgYGxVnxIJrkYcg37ciq0Dpeq7gyW8bI3FEkGjt7UQRvvY1AGP5ZRANnHsQo9lscEkDYe4I351j6V1OSyMQwqR9iDdUGrk2RdUOCKoEHWv1shjhd8FCiJi0fACqHb+JsFNfsd69rOg2ein/AChjXtiDtfiGK17HmtgKqhWvZZgHUBWy/M4oH7lY7Hamr7v3HBYa5vosrN05jF5RkICtCguytbDE0ykHEEWGFbVqdvUSk4QYsH3O+OH5pS8QhJJsCyaJUcXeg3erdgfywt+LHgkgMAQVsHdb8vauG4OjJ1Fjp2Umw2HbVsVNimJAu8ACcbob72Adbd5ykFmpGWgFBFlCSGJU8bGwQd64IvR6rqEKwlklBabtLjavuXN7EkoMcyLApLOwrQbaz5QuRnJ5yIKCsSRIUOxpaBB52oaSdKs8MkZjUIxarCsCcycyhBH3DIc8g7HbWp6l06RdIVMkYXMHOTFAMpgQoCKATviorc1e51n6A7OkciFe0U/lxLE4lGArGqJ3UkGgQTewfJvqH1c9JIiTO6Eq4UjMhyjuVEVwPG0dgAKcqWTy8icel6BGHsqyyXJLhIqRjx7jFVEkMqS2t821WSBuNdr6m9Q6Zgn4ycOpPUKpRRIQspjn6ZzEVIJVQgsqRxexOqt9OennEiN84iykI/S0YWaJHUI0pxMZEiGshRK4x04Og7fWx3ZJ/NX9LlLcAUylOpiDkEbVclVS7gnW70sjKoeLJQD+jMCwa37DSQ+1UVG647C9R9PIxjyqSPHxcFZIwK8axXuw2Dtuq+w/Ux1F0ygYbLkyqrLURdWoLgABDMPZaXIbKAKDaD6L6T6onURCRCp9jiwcBvcZDnmxxsQaGtzVG9J9XPTz1Ixxk/nkKn3IIHUIrn3OzvtntSjV5B0DTTTQNUP1v0r8PNai8rxOKlseCoKMkxIv2Mho/wAz6vmtP1X05Z4yjV8iwpojg0ykf5g/56CgdRWVPTZcCQozfA2nWOTnalc3wNgde9RuMJTt+kyE0TyCv4pGU8XaycgNtYGsxA0eUTBlUEjYOiXwVIXuwAVQohNiBXi2sOm4OF2vvHsK5ot0rFSeT5xjgmqCjQRzs3bxt13CCslX4tVkd4GIBvEOpo0CG4x7ufgD9lBkOLVsPEQyyWq1XlE1cVtjqPqpVBEilclPniY7NqQMmRA25aqmQC2ospcETT9QIlUkkI3K+ao172qsJYCDudiu2/CqNB66KlBlAU7BHAXfa1VOpQMo3FBZNtq8mJ1mykDB7wbjPLHf9IWdZIT8UrgVYGyHXU+moixki7bJFICLWKaJgy7gk4CICr2U8ncHJqdP9EsWIcIAG+8KikijbLGS8dbDxxW/gAUQ4h60L+Xl5cKgcRgjdjfnJAT/AFC2TdeSDVj9O+lJCFcsICR5BAQx5qzFIsZP/tbYn3YnXXi+l4AKIY7VsxQEVVFI8VP+XuddfQcKD6K6VWLFCzN9xZmpv6reJHGx+B8DWXocUcbShEWNIxHHsFUA+cmFDgKJQvPN1+/nqf1SiK3a/NZcgWphHHh/EeWesVVKNgEtakAE7a5/pE/UpCUEEp6h5BLI0jYx+bB2Ae2ICxjAKA2JVQSfu0Gh1F9P13VF5nkrpZuoVKRfESBwga7LIxq2AFPFW4kLYekfUiSyqYr7MmRbtqJFZ+6fzQ9WHsBzn9qVYBZRqaXoPxkss0kkSxxNGsvbBZWiiykaH8Q1ZYubcqtAZR7Eu2pfR4T1CsYjiQqzo1IVimlykWBSAQQqMMiNyJTuMqAWfoOgMSuM2bOSSSyB45sWxG24F7Xf/TXH9PVWi6iTuFcu8LFPiMEBbEMwZ1Km8aBJOx2Ooo/qCbp4HE3TymYGZwqi0wOUykzmkUKpCNZytDQNi9T0qGfsLHJNBFMM26gPGAcZ6md0USUDmStm1vLY4gaDvQdKIZyxkFTmlU4qBit4iqLkks3v/wAydFuvnEqrKOnEpRiqplJgFRi/UsSoZUL4KAPnkk7aXU9SsMRgkboZ4VBMYknKv2huq9sRsXZFIAZTk3jwTrQ65qjZMEhDsKRY16ZG/wDTEuQPUTLnS+CLlZBBUnQbn0t6EYemjkSZw8gQSMyomTAtGzlWQEEAgBTVCCMY2GBsUvWlY0OSWS45LB8Y5GG9Xvhlt8Hc+/A9R9Vm6maKCJZlWrdrWNyjZRiZo33WIHyAandgAoKq51qfUko6ON0fqTIRHKIIQKkTuAjN5S5souSxmkJBxGbEWFi6HF0KxLFGJFlkdcsjnIxtjgeGYklr/YfIz6v8R+VgACxwkIo4DtyfmDPdlEgT2sg3XOqr9L9TP05iMwPTdMCOnHdwjLsIsEd1uoyGi7dDZriwsWW7/VsemaQtMJZeoZVgjKhWx7h8RiQzhWmNtsFXG+GZg6PSwdtnGy5y5DcDIMnF4CzYO1k0B5VQ1xWPcl7RlQhJIWDflY/+ZabsYDyV6jWiecBW+RPU9TyEgd3hi6dVydyxRyQsi4EnxC+YYNdgqRW96pUIm/7QWTpgzxERA5JJ3J0hgLtL3GIXfuIoL4lj298Qugup68HqXQbtEgcj5EgIQWftFxGzxx8apHp31GBZBaYDqJdl7blA3UrJEWUEvIR3aQIFYgkUSUOu36r6pOACem6gyMHdYwVYRHPtI81MyDwIbFW3wk2Bu6bP6W8nWNDEHjBHagQgRxxSKi9TabfmCKZUko8KqruSRoLr9O+pJLEnTvcxmSPIEMbhfoUcytZPgWBSyT5bWTqOHqG6dJen/FQgB8Wm6iRUlRW3rthcHPboo9qN1tfEg8+L1rqukDdPMwj7AGDokUcbIEDBVaQ0QqkAqACW2tQQdTD1CZ2Y5SS7Vkoje1942aHpHHNMQDXmBZIOgn9T9N9NmoRQR9ZKqhY0jPcRGRFRSzX24/EICzbkInOI1xz9FP0sjdsOUyYrkFmDILC4yOjyRMqsUa1bIAUwBxGxLPbYSkk7Lg8i9Q3Pg2EvWYlr2ox7sB40utcdGBuYY41B3I6aNQG97DdMoZjkTauAc2ago3CESRqxcGNDYs1BG2NUQwYxPEaBBU5BbYVbUNhmYIVbxT7SHzWMcAABxNBRBqgw2bHknXvTOzfwy5G1dt5pALH2q8Usgo1fmgFgtRtRqN4REd8Ynrb+FGxWvcpNBJ45XTKPFvdmJ0EkAZlpM8ePAPV3yfw5lhJyFUU3YVVCja/pb1dWHZYgOnAJpiv/AAGKMiv+Hije+qj1R3uRUW6BzTCz9oYjqEZWseO0u2yA7nU3T9Q8RV1LKvINuif5ju9PX7jAEfsmg+k6a1fTPUFnjDqQb5plaj7i1JH/ANjW1oGmmmgrn1X6KHHeQDNBuQttj8gq6SbfAbcFgAS2qlM9sC1Zg2okKs4N7j/xKxycjapN6B+1Rf1AjVF9b9KPTOQlrC+6he6qj5QgB4QBt9yICpUWQjaDjdWCVGbMoBUq0hkXbnJfxB2oE3hMpokn7gNXDoeg6PpKmZ1VpPIPLhE1EAlcQq/NkEXZ34AFS6YUSYv63Ff/ABEF+lat9zbxAWCxB8Rp0spV/wAu3YbBY288aCmP8oLMADhUeMKAnKRyb0F6b6iQmoklnoElkUBRVbd2QrGT5DYEnn4OuO3rMjTFx1HTR0BH2AG6pwLPmVhcU7PS4+VBDvZIFekZXCu7FqG8rqJVoA7pJTYgG/8AbilLMTZGpHjDoDbMgsG0MyY1RAQd8cDjKPhV920HUm+oZy3bEwv28YomagW2iuWZiw3CdtTiNze+tLqbzCy5yGQbdxC7E3fjHNLvuw2jhAtkHA1rKAwKozuNgRHTLzYZokkmHP8AhAE7nxWghZR4oxsjySICIkgG1Kd5PEgncw8WxFkaCduuEZRSgDKVZBK9lSu1x9PN2Yo2xBCmMUPI8DfzrOtHMpLA0cuoJOSkWzKkvb6ZFFKfHPx9rYawHU9sYqzQi7xB7LE2PIxj8Nvxd53svyDk3UdqyFaPLfcr05JJIYF0hiDm7P8AFotvZAvQavq/QP1HagYmmKIscqlajDrYSPtxqrFbUuiMVXIh6Wj3OiebpUESrNAqeRj7STIFe2OHVllU05NmWmpSSPIMedB1naQlA8SMAGZQkKslEq3fWGS6F+TS3WTWLGsI3VrbAMQT5BEm3O5ymKdQ5u/1Y0CgCg7aDdb1RpQQXbqB9pQyrWwsB4ujjksNy2RAoge9a96/17vEBuySpyAEMZdCNhSzS9zIE3/Du9hZvWkJ+9YbKWqFeHVFCD4sS5kKtkDeMKWwA4S9eQ9cSQvce9/y4nwxI3xC92PYrvfY4yajanQG6vCl2SmvBiqHe7UQkdPHZJJDN3NySBQvXrHsqGU9iNgd8B09g8BcVhFBTefdYgDizYxi6kxqED9vioxl04HAPH4dmx2BpHagg5O8iXExJfAv+onAmzZJndYGbcXQdyTfsugdMz9tguapuWEauA7Kv3SSRLuao79Qf0hiKbUnpvSxF0cDNUYEQwxq/mWAXyg/JioqAWkZmKxkZBS163U9O12/5gUDzZg4x3Ixk6hQRVE2stgHIkkrr0h5dzlMosE20qA0CTcolh3FWFkWjS3ZY6CwS/VRlUqo6ajkuIdurfiwGggQg+PkQHPsL3vXH6LrO0WWLs9O/wDJCvSwk0d1KIZ5WIYnbHlwPnUOEki4juSIRjipd12NAEIZunoHaiEXkHZK1iZJHJQW4Ui4wDIqtjeBjgZowCpsZwitmokqNBIkhztyolLEo8jKr1lRCydQTMoIWrjhQeLlR9p10fTvU16ODBBckhaV55yyCWRiTI6xm5psVAxAH2iNcvccpskpaClhtHSixVkfho3jZyLBowuapd7OvZIO2LKmEGwxyWEvZqqb8OoB3FsklsQQKUaDL6l9UmZJI83EkmIJMSAiOnVUh6YuWMjvIUXuHyKsQMUJ17B6V0zdMkA7nUxJM8nT9RH1UKvGzr3iDIXVwwLOStN4hSb4E3SOnTlZEEShQakKSTDFuAgRIunhFD7gd1QX7nWDTrNbKHmcnyYR9MwLjez2IJnAPJy4BUbk0Q5nTdO8JP8A4np5cyJMYuoAkDjbt0JI0kJjUEMMQjZmita25ehLeRizVd85IUBwNkXJL0+OK70RIKUliSx1N1XWtsJCwJHEkvcJ4NmKTqowTdEgxgfpo6gmjjQ5GJVPIDiODcnyGSwRq1ke0tFt7IW9AjbIFVLtyMI8ZFqtwYklnAFfyoOKvy3jl6dY2tgkTk1XZWI5UKKyV0+QNhTRY7hfZrkkmYp5NIY+bd5SuJ8lfOUzwtXNsRxkdsRrzpx4nAUv2nt5hePtJ6ZnjAo/qjFBhtkToHVtYBdVqzi0iKSd907k0csbttdiQZMvsq3ohITJLCc2mapXN5RGWAijdlRscjXiNYdOLJwrLgmMLkDwCfwro9mqIaM7rVYg3uQ+izuchC5J3yZVu73uRhDNudwTl7mtlGg1IE2uIGvftWLHBBPRvsRxvHY4u2J1jFTN44s/uUCO3wG/JaKbeqPiboi8VN95PpCdz+Z2/wBi7d47bD74+4vxfcJ2vliRvJ9FAipZWcb+OIdaIHjj1Bkrf4ragKGxDl+getdqXF2+/ZlZ1sfDESokzVzfnYs+41er1yOn+lunQVTsNrDSOVJHuY8sCb349h8DXVjjCgKoAAAAA2AAFAAew0GWmmmga0/VfTlnjKHY8q2/iwGzeJDe9GiLBIvfW5poPmXWpT4yVmpNB2jYgjc4nqFSQnawyyHdcroLrHqftGew5AlyA45C9UjKBR/TIKDHfI6t31T6WWUyJYr7wGYAjanK4shIofch4FkBdVDpCRZj9zuYrAyHkbbpHOxBytorFknyYAB7iR5nIceZVx4g/wAMSIzD7gAFSaJLA+4Br8JQr3CQQAvmwje7XIKvUZBVIF7nqGIAJ5a9eQgF/DEt/uBWYEeJB7DRzXwptWP2i/u16JCslgkSb1uncIO7Lcghn3q9mYEqbOKgEJpOmZl86kVdsmKSIONi0642bHisx5xsAHUUl4eZOB93L4newymdZYCQRyHHGRIAUaxlcI2TBI2oUxBgOFfpyETtV8mZqDE8sBqZpHRu5bqxFF2oHGwPKeQRjc4jFZm8go3CsdBHAWVbW1T5USIgPN3GZYKIN7qKs75Ns6Qc9sbb/wAP2/Scj0bkbfb5Rj2W6VjryRguMjBAGFiRgIy4NsGWedA7EWSGWYEAswrxGsup3oyIpAPMisoyoAEzOs2xG1LIhAIHLEAMIQM7Si+5tMGffyIyhMU29FrZDupJsBRrGQjPyosB+ooXC/sJRF1Axy9mJpvdm1OzdxbId1/SN5gDfkC5/ELdgVQTdK4BIyjkV1/LDUNwsTiVLq9xcm2537QNMW220EPVcgS18Yy/v4ik6pRzVUkoFgKL8jrLqLC+ZYIf58lX+YEd9ZIP32ZQRZ4UDXkDqPFAVABtInpmU0KaJTHjjwVELGqHLEa9V1QkABJCaByEbkk+LGNR05azyAWs+N0p0HihlW1tV98TIqA/BMRlhog/qVau6yYVJ0i2KjBHuO2K3NCm/CtXwKaMey8Bjrx8FNupB9jIwib58ZO1GWI3oiU/zEnYnOU5oC6qcd8nVxdf4ziUVR/TIPFq2PARoA5tMWkHOJRmI+CYjHN7fqQ8BiKUagnxytypYe74l65Fd4RdQGW72ZmFk/cwrfPUF1yC5rx5B5wDdEZh54xuPYCytXQvWMHUuQFidivsIiaBqyoHSyL83Zi+WO1DQRzdG7L+YjUvJlU4qaoE/ikoAg1Sy++IP3HRIGmSgGlUfykygEG68hN04YHkZLuLNADUvTegTE2sLjgZYqho3X5n5E4I333IBvdjt0U+jp3Nydrjlz3jtsOYxIu3sJKFAfJIcfp4zRCNGKP2RyAeQ3I7UDzKQQS1mMUCWO5FYxOieCBQf90mJiKoqYEMDWLoinIFDliNWpfosMPzJmb9sVcDexQn7hG++xA4+BW/B9L9OoAxdgP0tJIV4r+Hlh73xySed9BSTJg9kJG/yUjiY2dz+fGrNZF0sp3BF+JOsx0ssworNKDQ3EsgO/iw7yywmj7hwNsiQMRr6B0fpkUIqKKOMbfYipxsOBrZ0FE6P6b6rgJ2xuaz7IsGtkV5Y9+fsHubttt7pPop1v8AMSMH2jVl9gNzE0aN8bpwFHsbtumgr/T/AEXCrZFpGaychhEd9zbworHfy3PP9Brfi+nenUg9pGYAAM47jCrrze29z7+510dNB4qACgKA2r/pWvdNNA0000DTTTQNNNNA0000HhF6oX1R6UIpMmoq32lzE5FEtQMuL2pthjIT9xxvHV+1reodEJo2Qki+CPY8g7gg7+xBHyDoPnHVXQEuwuqlsLkPEUnVK6UQcaWSxkFG5YjI3h+oIf8AjCk3xv3umJtf2BK+yjWX4UxM8YXFl8WEYZbFe/4VthTbZRDxcbWxOoIqzNEZ2ASnbL3wp/IaKazWNFDutViCSEsF45RWBzcWQT5Pn07SR0bu2j4ORo4jUfTAf7MWRf8ADotj9pBPSOsgK3W8ZI2F5Mx17KQH88c/hyjMD93+2WKf5YHJvdqoKNba+mTSmu3LJwRmjGtjX/mo7UVY8ZbG1UWJAa/TT0zYt+Y2zFChdhdgnEwzkWOPLcEXSnXiFUJBVEaq2PYahwbYQyvQJ3MjijluSNdWL6W6lxRUBf5XksUeV7L96Par2I9lFC76HS/RbLsZgo91jVh77WrSGJjXvhuaPsAArMwANyDFjXnIuFHbdSyIcSKFfiDXitsSwMjoG3bMrVhpUEwuzkisQ688EzKCSfZBq39L9HQJe8lnkq3Zv+ogCAkb7n5Pydb0PoPTo2SwxBucsFyusbyq+Nv6aChwxGQUp7oJFKrGb5xtSJ40BF8utfdsW23+m+mOpIoIEXjFn7YKnYr2g8sRA+MRscRQs6vmmgqXSfRTrv3UjvntqynnYko6xsa5LR7kDalA10en+kIVbO5C3yCsRJvktCqsx55J+4+5vXc00HPj9A6dTfajLHlmGbHYD72tuAPf21vga900DTTTQNNNNA0000DTTTQNNNNA0000DTTTQNNNNA0000DTTTQNNNNBHP06uMXVXHwwBH+R1lHGFAAAAAoAbAD4A9tNNBlWmmmgaaaaBpppoGmmmgaaaaBpppoGmmmgaaaaBpppoGmmmgaaaaBpppoGmmmg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8" name="AutoShape 12" descr="data:image/jpeg;base64,/9j/4AAQSkZJRgABAQAAAQABAAD/2wCEAAkGBhMRERUUExQSExUUFhUVGBcXFxgWHxYWGBMYFBUSGBUbHDIeFxsjGxYdIS8iIzMpLiwsFh4xNTEqNSYrLDUBCQoKBQUFDQUFDSkYEhgpKSkpKSkpKSkpKSkpKSkpKSkpKSkpKSkpKSkpKSkpKSkpKSkpKSkpKSkpKSkpKSkpKf/AABEIALMBGgMBIgACEQEDEQH/xAAbAAEAAgMBAQAAAAAAAAAAAAAAAwYCBAUBB//EAD8QAAICAQMDAwIEBAMFCAMBAAECAxESACExBBMiBUFRBjIUI0JhM1JxgWORoUNicrHBFRYkNFOC8PGDk9EH/8QAFAEBAAAAAAAAAAAAAAAAAAAAAP/EABQRAQAAAAAAAAAAAAAAAAAAAAD/2gAMAwEAAhEDEQA/APuOmmmgaaaaBpppoGmmmgaaaaBpppoGmmmgaaaaBpppoGmmmgaa5vrXrS9Mttdm8bBC2K+6SsU5vyI2BPsdcGH60ko2kb+9jIKvNBni7uxo7thwNrIGguGmub6R6hJJGXkTAEgrQu1IFHkk72dwtWBW16P9RdOLAlRmFDFGDsb4pEJb/T2PtvoOlprmf95OmC20qISCcX8H2/wmpwa9qvcaj6j6niVggWVmYgBcDHdgEUZcVbkCgSbNVYNB19NRdNMWUFkaMkWVYqSv7EqSt/0J1LoGmmmgaaaaBpppoGmmmgaaaaBpppoGmmmgaaaaBpppoGmmmgaaaaBpppoGoup6tIlykdUXi2YKLPAs7azeQKLJAA9zt/rqr+r/AFGJQ8USyZBqzUhwAQQGqF2cXwMl/ciheg7q+swmMyCRCgBOVgAgDKwTsdjz++uNP9X+J7adyr80Oa80SO0JG248lG9D5qpJTMQMS5u8SjPl9xBaMxdQL+4Eqx3LV9o0LKXIYhm2FOQzAgfaFnEcymmAOLs1Ffdtg7Mv1VJM4xSAsoamRB1JQNVEESCQXX/p0cT7KTrlSSdx/Mq0t2b7QYHmx4wTL8gr+zb2o1j1K7gSfuFEvwfuQL1SFTxdJL+mrCqdesxVd7Ef7mQIRyHuQTdOa9zY/mJAxGgwmYEgSinoECYbg/aKHUqGG21JLt9oJLE6kkJC09hTwJMgtcGMDqFkgPG2LqDW3it686eTZsMgoOLdsOi3QbmBpIqpgd0HJF5Oa9ii8j2xv79oAkHgE/hHVj8HKPfYXiraBCzBTViPkEFwmJGWRK93p+bO4UbZV5KBF0SmmCgULVu0rBWX4vpXIoBgKaMbNiBZY6zVcntQpceW3bL3dsMlMPUb82QdxkbAUay6itmeiRx3KLAV7L1CxzLydlkJotyzaCPpepEctxkdw+BKCJm3IC32GjkNlQKaM2UAAxUk3f6W9SDoY8cWj+7yd/u8smMiK4ZiSdxuNxqpSQRBh+IyxxIGQHBoYV1aMgF7UknIAAIvXf8AR/XYoEwEUyRBQVdiXzJH84uMXV3kB/QaC1aah6TrElXKN0ccWrBhfNWDV76m0DTTTQNNNNA0000DTTTQNNNNA0000DTTTQNNNNA0014zgckD2/z2A0Huouo6pI1ydlRR7sQo+OT/AF1VvqL1oyN248wYyc8SWq9gSsEua0QdnQjYngHVeSXM1y60NihYBVFHJDD1CgDYEi6AbcldBfW+ooP0uZL/APSV5fjkoCBz71/pov1H05HjKrmgcY7kYX8oln/6OqBNTGnIL7V3MSwPAISdY5gCNqVz7qLJY6SbKFksithN/qgXqkMZuv0yKDW3iugvHqXq0bxN23jZ0XuYEZsAKJLRZqwIB96I+CdtUbqU/h96yTQqWibIxIKzqp5FUslWEAFWdTxRuQFAcqaxH5gU3uKDCaAn35Xfyq2Ua3ZPR5IEAIxRgNlEkYF2MGSIulAbG4wtMou70GjPBV5kgGt3vFiPJCPxCSRH5BDge/AGvVQ9s1koG5oyLHQG48TNABR+BsxNBjp0ouwn3LyY6Jq/c9Kym9ifKOiVO2IGvEYM+QxMo+6sWcVuGLL2uo973DHyuiWGgdMvjlEDQ+4Rg7kGiG/COVPFUY/Yrtvr2ALlaUxblowjNubIyhaOXkXZQ3VnYDSYjMZUctqfEtewxCzqkw9gAHY/aBuWOvZzXhKfE7r3br+gXqlZN64WT2PATQYYDIo2OfIsoXGwprcRdQDVb2xHibs69m8hjJWS8CQbn2sJ1Shv7JIdrUHYnWbWEpslVbIyLomO5NlxLB8nkck8ldeIxAzjsDhu2HAb9z+HaSLb/eQfy8sdB7K5xybIKecyQpJvgTLJCQa5VwDV3iBpESgtbETb+JcIPflDLB++6rzZ3cawgcBy0VG/u7WJO/vl0rhjxVtGeB7IdRiUE/pLnflC4Yb3lcPUAnchiG5yN+I0GfTxHdIjQ3oxLtuMeelcqOQPOKqpa+4686ZMmOJDSAblMCx//SY5hx+pSPHghd9qL0uSbG0Y+QAeVWbHI/46JKqizsshIBKiydd2H6cBYCSZ81YFKAOwB4E5kokpl4kHwXgXYZ/TRmIO2I7n5ncWayMBWBkjRjZO7HL33uwLJrmemdD23anlesVJkdnOy3sMsVuweBz8VXT0DTTTQNNNNA0000DTTTQNNNNA001E4b59/YDjGt7Pzvt+wrQS6xLi6sWeP32v/kNYHpgeSx2ANk0av9I23yN7b7fA1HB6bFGxdI40ZrtlRQTZs2QLNnfQSHqBdU12B9rVuCbuqrbn5oe+tT1j1JoIWlCBsAScnCCgavKjW2/HA3rW8CCD/cbgj9vf21o9b1boqFVFCQKwxJ8LKeNlaN4/zXwA1g6CJF6x+W6aEbbKrzE/PkSgHx9p1pdR9LuzZGYltzkVUYsSLCdsLIoK7Xnew+SdWLWGG9ihfO25NAA3/bQVzqfo1XVRmzMC1mbGYNkSxP5gZ6sgABl2UAk+/L9Q+mp46H8ZSQoCs7fuCY51lVa/myX5uwBq7SxA0aUlTYsXWxBI+DRI/vqTQUeH6Y6jYKAqldxl2QDwV7YeWM/2Ue+9sTra6b6Jdf8AaJHftGrLvtRPbdI225BTcUOBRtaqQT8Gvnng/wBuP9deu1Amif2Fb/57aDQ6H0Lp0xZYo8q+8xqHYk2WY4g2TueN9brQKVxKqV+KFc3x/XWYOsZG4F0SduN/cgX+wOg4/W/TMUj5MSTVJaq4Sgu4LKSD4bmxd/01oy/RzlTc1miAtHD7rHjOZQKF8Dnf4q0ODW1A/uL/ANL14y8bkb/tv+2g+f8AVelSRsYwrkfCpOqnbjFBLFVEg2or2Fm9b/8A3QlQeLIDTE9sNHuKqzEVViR/hEeNVXNtVFUZHG6svQF7C2J/oo/yHxoXXYsBlidvuNbZVW5HHH7aCpdN9HSGnLRoSVOwJbc2wMkYhbbnyy33rYDUvX/S6QxmRu71DKPbtKVAs5d1h3QANrDM29iydW1VoUOBrCaSq+N72v22HO2+g+bdWK/iilF0J6qvfbqkF7Vskn+7YAJ1cPQfxBoukIjPkMKTlbDBELqwNgbv7E/A123jB5AO1f2PI1gzFQOCAPJicfizsK4s+3A/sGbLscaB/p783XvrTjDGa/MCiKKqPtbGiaujYZf6N/TUc31H0yEgzRlhZKqc22q/Bbb3Ht7j51y+p+rOnSa+25fEJZwhYgtYUJM6swyFccna/KgsAluSsX2B8v0+23O543r5o86m1U4vqJO+rSRiIMazdpFNYmh+ZGEYWSQVYbZECubZoGmmmgaaaaBpppoGmmmgaaaaBpppoGoo1JpjYIBFXY3I/wA/t/1OpdR4sAACOOSL32okCh83xoPXuxz78V/re/8AlrhdZ1YlnhhNsMy9oRv2bNkjfEPirVj5EKbDa2PU+osqc8GAZQvOTv4qm12AVNijdDegQeZ9NeptN1LqykdtbBxYUrBSiWRyC0gulsKNqFkLXqKdOGtvEk0K3sEb38XftqXWr1uWwBXEkKwb+U2PnkkgaCdmNrW4PPvtRre//wC/9dEjAJI/UbP9aC/8gNeowIsca8K72QNuD72bv229v89AGV+1f6njf9vf59tZ68ZgNztrRf17pwSvdRmF2qHNttqwW2u9qrQbZ4peLrxratv9KrWLzgEGxieDRNklQvkNt7/vf7a43U/V0K2VEjEA+Jxh/wDdjMynkc/uTxvrkTfX+2KCGxX3OwIGwLFGRVFE2fOgPcXoLi0mIryahzV7fO3J/Yb/ALayf2559q/1v2/pr5z1f1ZMKCTqpJXxVPJvtTEHGUNYUgktzW9A6jfqeolYLXUvniAGLRZHdgwzkMMnzWAHJIxCgh9C6rroohUjpCv2jJ1SxQHib23Nf/BrS6j6ngXfJ2AvdI3dWI2ruBcLv9/Y/B1Weh+l+qZCypH07GqBZkY3e5fpioH9Ct72abjn+t+idRAoeRYjlQL3GoU54qruojZQ4KqQWZRZXIXkQs8v1oGW4onbjyDK61zeUAkrj3HFnYUdaUv1fM58BFtyqr3ztvdLIJF9jXbJFVyQBWYoJ5hZSSRhsCsKTrdBiB1JZmAOx3vgbbKupHi6kkJJFKQVJACDqz4viQVkkZ4yGvfiwfc2A6HUetTM1NM2RpaBQG8vECP8maidqUt8A7MdaPWS+SCTZiTiJaJsAsVU9UikMayBWXcoTeKjXvS9LPI7dOEkOCgsrdt6UgABoJJRGgIOy1xYBoZHDrfT5OlkUSOsZZSQCML33cKpHTkjYMHJqlY0uKEJOoOUYzC42CBIXw25YfiEkioA34uux5DEVhGpFhdo8ScVzQEMxVwVjMvTEWAOF38b3Y6iTKPzVgLbEsEeABywsl+mftNd35kkEkXk1a8hlOdKFdiWqTC6IG6CTpSX2FCyx2AFimbQZdPISxwGSYq2cQsA52HMnSuY2O2W8YH5bE+IUG9fSnrQlTtllLx/4iOSv7gKrCrH3KpoqeTr58hd3tollshvBoepK0qlrU1MTa3lkopVBNKA2/03rJjlG8mab4kyO2PzhKrlayojuKfKzuVXQfUdNavpvqCzxh1IPsRamj7g4ki/7nW1oGmmmgaaaaBpppoGmmmgaa1Oq9WhiIEksSE8BnVSbNCgTZ321pdX9VQR89zfYHtsqsTxUjgIbq7uq3ut9B0p3YBsRdLYFcnfxu/eq/a9cmT1EdqGTEIWBxJUgKGq/LEhCdqBKgkAXqvevfXavG6JCpa1UGVwyAuSEsxBwxxBYpYtbF864vr/AK91XU9PC4jWvBTkhjsvSvUrCSMp472aIseVA6DsRrN1HeMaEiVFosBi4zRJIyyMTlirU/jh3vEUp1aOiTp+jjAYwQXjYyCC6CbZGzZ+bNnk6ofpnTMkYbfEgnxLsigtnXcjaWJiBj5MqghQ1DxAkikSMEBkRfZlIQfG7dM4I5ryjuiBuctBe5fqSBfd2+CsblT8VLjhv8kge91rnP8AWCsrPFEWxBtiwYUN92gEhHN7gUDf7aqcbl7KKWcf7TBqr5M8KRuNhdEEGiPtFnCVHlGSuHdSoOCLOQQwIYOrNOg3slgfusjcKA7U/wBZuyZIYQuRu/zSjAn/ABBICGGy9uwRiBrXH1BNICRJPKh3BiXMAUOWRYmUjc87iv07nmdNGSVbzDEjJWZJZAccO3s6TLewoZ8AD9Ta2JlGYElEn7DIVJBO+w6hUk3xvZ24b2UaCFIs2ZcFZubLpKfkNgytOnI8ryvEnegGTSExSOMkr8od34YAiOeZJNhtUZ9itnfU0pNiN1cncorLIxeqvFJ0cbFq8Xvy+XXUUkrE4lglBT27eMspsD8meVUU+NeB34BoOSHrxqjAiJw29qsZffbcQyxZNf8AMrke5IBUGKTp3REQRvElgJmgRVYVYTpuokYE+RAVGU7nklq6PQ/TjSktFFGFNBgco8g1EMqyRyAr+6sPn2XVv9PkDBFALdtmF5EUFd0DN5EO1oNyd7Y7bjQUnoPRJpSsYM8SuMrtokT7Rg0IjVJOQuKMQeCMRv3/AE3/APzfpYmWR85nSmW2ZQpDZ2FDbkkC8i11/vNfdnZIvtVRx4hd2ZiiJW3AOIJ4FLdAa2I3AjUmiMRZuxWO5JJNj+5/voM0ipaGQuzzZBP9b1F1DKRZLL4t5YkUCLNsR4/b8j2/bUuRFgAcHHmqAGxNeO5/fYf21Cy8BDja7UVoAMtkCuabbatt60HnUyBImLMqBd2ZyApGxbdicRuRvxrYjb2Io78WRV0N6q69tavVpjFSKuzKAGXYfmizj71yKrgURzrZORbagKHtd77jn4Hx76A8R5U0bveyOACMb/b/AJ/OtT1DpkkKxyAMGJYZURYAGIT9WzEi7o7+w1J1qULJ8Sy/zHewqriOQSf2Hze+nVtTIdxThbonZgNueCaF7gH+lgKT9U/QRSF5enkxkRVK+JVyI/JI1eJ0xYttlRIBIAskn5+etmHWLnvkrSktGxDjtpGjdxkWU+KMTuhUFRQCkH71NWDFTZBvlj5A3W29fsNfP/rb6P6bHuiJYnmcpKUgzL5ENHYVTJlkqqGiJILFsWq1Dif9oLK9ti7qDZNT4qrZMU76ZoNgSWdKOLGgoB6jvaA3SDcWXCWOf4olhA3PDCrO+R2rXRdRIvlI/c8EDxGbpmPcBppKORdlxJbJQwsFvJRXcg6Tt28QEdklmAnRMixYkyQyOvLEjyUAmjbEAB3Ppz1IwsDR7TbEhGxAvHYwu8IxO2wQcAXROr2rAiwbB3sa+V9NKHbhc/2MUrAi08WjaOVhtjatJtiLsvq5/TPq9/kyGnG6BjIGYb2KlUMar2LcHehoLFpppoGmmmg4HW/V6I7RrG7uhIK2gOx3Pby7pFeQpTYK1djWhL9ZSG1VYo33oMSWPx+VL2if/aTZsA7HW39Xel5J3RuFHmpZMcRvmVkRkBX3PjsbLeAGqvEpVLXJVGxrNUr2oIZYNrqqFbKKtqDo9T9RdQRkZDF8ikiF/AE0eLcciSr3utac07EZOWKNv5tJjX7mTuw8UQbX2PLAajgFHOIeLbN2uP6lulYr7ctH7D2TXkIGdLRy3tMS17nItAY5h7kkox+4ncqNB70yYqVW+2eCgZVr7aP4dnir2oouxA9mOuP6z6nHAhZpBEyg+a9uwCQhcN07IxZS4JtBdNtiN+tIoZsWxMg+3LFnFbFQriKf3rZmPlVksTqu9N6Wer6p53phG5VY9pGftkx5sO8J0Iw2+4bBvtGJCH0rovxzfjDHjixph3LJFVIQkTb/ACXU+Sg7lzjZDLGjdwGNQTTFcPFqqs4HR7oVuh2AHCto8xkbKNe6wsOSruVo0VrsDqVNk7AmjkPuIqSNRlYZ5CwC7uJXCg7KoyjmUA+wBB/4RoI4yXOQUlW8hIGWVlP3XnFAZFPuc7ok++A1miZNWTu6WVJkaZk5BAMciTC8qrE/dX6nOsplBOEhUt+nNlLD3BH4hUlv3sOTw12QNJ7K4ybFeBLYG21heqVl4PCycEqDdnQYykMwOxlXgHBnI/8AyCKf2/mP2g7hd8OuAzWR9+L7hIoUxFDq0B/UTSyWAxPOOtgs2GXkFPIOYUngij3enINVsVBI5CjT6bgeaVVhFxLi0rHOBaNgoBE+DyX5VgnORO4XQQzyBdpdlxumEhVUJx2WZJIidscVZf5R9xOvPwkr2ipMgwYqQkikgsuTCPuGBxYTcVvvQUUbHD9OQwNEIu3lAQzt5AhAHtmGfk5seRBJx35FdFZGMjMCloRYFWbMaGQkv4KFVvHnfglRkFQj9Ff7UgYyXvQIBsZWzS92EijxnYDUKbiGXpesVmAjCIAmQRmUKxvNHU/kMGGF4qfu2tdfSOnlLMxsUPGh7EM13t7jH/5uSV3DakMQd/IgqD88A7jbnmronQcL6dEUUdxRDIxmQ1Vlu4RLEHepCUYUcwu5F73XaMh7kdmiVa0538TllYFCiOCTkDtR1xUkkKPIQzK8MyOiksRMkhUhVogndlsV9g2Nit/07rXI/NXtkMVpiDZUEtMhA3Uni62HtdaABUjMVKuKXIXTFu0ALYbZUo2sAA7g3raYlY4whY7xrb2SV2yLXvkVB3PvrjwdaGgaVpQnaouVV1Ea4I1kGyWCENvkBYvYWe7FPkgYGxVnxIJrkYcg37ciq0Dpeq7gyW8bI3FEkGjt7UQRvvY1AGP5ZRANnHsQo9lscEkDYe4I351j6V1OSyMQwqR9iDdUGrk2RdUOCKoEHWv1shjhd8FCiJi0fACqHb+JsFNfsd69rOg2ein/AChjXtiDtfiGK17HmtgKqhWvZZgHUBWy/M4oH7lY7Hamr7v3HBYa5vosrN05jF5RkICtCguytbDE0ykHEEWGFbVqdvUSk4QYsH3O+OH5pS8QhJJsCyaJUcXeg3erdgfywt+LHgkgMAQVsHdb8vauG4OjJ1Fjp2Umw2HbVsVNimJAu8ACcbob72Adbd5ykFmpGWgFBFlCSGJU8bGwQd64IvR6rqEKwlklBabtLjavuXN7EkoMcyLApLOwrQbaz5QuRnJ5yIKCsSRIUOxpaBB52oaSdKs8MkZjUIxarCsCcycyhBH3DIc8g7HbWp6l06RdIVMkYXMHOTFAMpgQoCKATviorc1e51n6A7OkciFe0U/lxLE4lGArGqJ3UkGgQTewfJvqH1c9JIiTO6Eq4UjMhyjuVEVwPG0dgAKcqWTy8icel6BGHsqyyXJLhIqRjx7jFVEkMqS2t821WSBuNdr6m9Q6Zgn4ycOpPUKpRRIQspjn6ZzEVIJVQgsqRxexOqt9OennEiN84iykI/S0YWaJHUI0pxMZEiGshRK4x04Og7fWx3ZJ/NX9LlLcAUylOpiDkEbVclVS7gnW70sjKoeLJQD+jMCwa37DSQ+1UVG647C9R9PIxjyqSPHxcFZIwK8axXuw2Dtuq+w/Ux1F0ygYbLkyqrLURdWoLgABDMPZaXIbKAKDaD6L6T6onURCRCp9jiwcBvcZDnmxxsQaGtzVG9J9XPTz1Ixxk/nkKn3IIHUIrn3OzvtntSjV5B0DTTTQNUP1v0r8PNai8rxOKlseCoKMkxIv2Mho/wAz6vmtP1X05Z4yjV8iwpojg0ykf5g/56CgdRWVPTZcCQozfA2nWOTnalc3wNgde9RuMJTt+kyE0TyCv4pGU8XaycgNtYGsxA0eUTBlUEjYOiXwVIXuwAVQohNiBXi2sOm4OF2vvHsK5ot0rFSeT5xjgmqCjQRzs3bxt13CCslX4tVkd4GIBvEOpo0CG4x7ufgD9lBkOLVsPEQyyWq1XlE1cVtjqPqpVBEilclPniY7NqQMmRA25aqmQC2ospcETT9QIlUkkI3K+ao172qsJYCDudiu2/CqNB66KlBlAU7BHAXfa1VOpQMo3FBZNtq8mJ1mykDB7wbjPLHf9IWdZIT8UrgVYGyHXU+moixki7bJFICLWKaJgy7gk4CICr2U8ncHJqdP9EsWIcIAG+8KikijbLGS8dbDxxW/gAUQ4h60L+Xl5cKgcRgjdjfnJAT/AFC2TdeSDVj9O+lJCFcsICR5BAQx5qzFIsZP/tbYn3YnXXi+l4AKIY7VsxQEVVFI8VP+XuddfQcKD6K6VWLFCzN9xZmpv6reJHGx+B8DWXocUcbShEWNIxHHsFUA+cmFDgKJQvPN1+/nqf1SiK3a/NZcgWphHHh/EeWesVVKNgEtakAE7a5/pE/UpCUEEp6h5BLI0jYx+bB2Ae2ICxjAKA2JVQSfu0Gh1F9P13VF5nkrpZuoVKRfESBwga7LIxq2AFPFW4kLYekfUiSyqYr7MmRbtqJFZ+6fzQ9WHsBzn9qVYBZRqaXoPxkss0kkSxxNGsvbBZWiiykaH8Q1ZYubcqtAZR7Eu2pfR4T1CsYjiQqzo1IVimlykWBSAQQqMMiNyJTuMqAWfoOgMSuM2bOSSSyB45sWxG24F7Xf/TXH9PVWi6iTuFcu8LFPiMEBbEMwZ1Km8aBJOx2Ooo/qCbp4HE3TymYGZwqi0wOUykzmkUKpCNZytDQNi9T0qGfsLHJNBFMM26gPGAcZ6md0USUDmStm1vLY4gaDvQdKIZyxkFTmlU4qBit4iqLkks3v/wAydFuvnEqrKOnEpRiqplJgFRi/UsSoZUL4KAPnkk7aXU9SsMRgkboZ4VBMYknKv2huq9sRsXZFIAZTk3jwTrQ65qjZMEhDsKRY16ZG/wDTEuQPUTLnS+CLlZBBUnQbn0t6EYemjkSZw8gQSMyomTAtGzlWQEEAgBTVCCMY2GBsUvWlY0OSWS45LB8Y5GG9Xvhlt8Hc+/A9R9Vm6maKCJZlWrdrWNyjZRiZo33WIHyAandgAoKq51qfUko6ON0fqTIRHKIIQKkTuAjN5S5souSxmkJBxGbEWFi6HF0KxLFGJFlkdcsjnIxtjgeGYklr/YfIz6v8R+VgACxwkIo4DtyfmDPdlEgT2sg3XOqr9L9TP05iMwPTdMCOnHdwjLsIsEd1uoyGi7dDZriwsWW7/VsemaQtMJZeoZVgjKhWx7h8RiQzhWmNtsFXG+GZg6PSwdtnGy5y5DcDIMnF4CzYO1k0B5VQ1xWPcl7RlQhJIWDflY/+ZabsYDyV6jWiecBW+RPU9TyEgd3hi6dVydyxRyQsi4EnxC+YYNdgqRW96pUIm/7QWTpgzxERA5JJ3J0hgLtL3GIXfuIoL4lj298Qugup68HqXQbtEgcj5EgIQWftFxGzxx8apHp31GBZBaYDqJdl7blA3UrJEWUEvIR3aQIFYgkUSUOu36r6pOACem6gyMHdYwVYRHPtI81MyDwIbFW3wk2Bu6bP6W8nWNDEHjBHagQgRxxSKi9TabfmCKZUko8KqruSRoLr9O+pJLEnTvcxmSPIEMbhfoUcytZPgWBSyT5bWTqOHqG6dJen/FQgB8Wm6iRUlRW3rthcHPboo9qN1tfEg8+L1rqukDdPMwj7AGDokUcbIEDBVaQ0QqkAqACW2tQQdTD1CZ2Y5SS7Vkoje1942aHpHHNMQDXmBZIOgn9T9N9NmoRQR9ZKqhY0jPcRGRFRSzX24/EICzbkInOI1xz9FP0sjdsOUyYrkFmDILC4yOjyRMqsUa1bIAUwBxGxLPbYSkk7Lg8i9Q3Pg2EvWYlr2ox7sB40utcdGBuYY41B3I6aNQG97DdMoZjkTauAc2ago3CESRqxcGNDYs1BG2NUQwYxPEaBBU5BbYVbUNhmYIVbxT7SHzWMcAABxNBRBqgw2bHknXvTOzfwy5G1dt5pALH2q8Usgo1fmgFgtRtRqN4REd8Ynrb+FGxWvcpNBJ45XTKPFvdmJ0EkAZlpM8ePAPV3yfw5lhJyFUU3YVVCja/pb1dWHZYgOnAJpiv/AAGKMiv+Hije+qj1R3uRUW6BzTCz9oYjqEZWseO0u2yA7nU3T9Q8RV1LKvINuif5ju9PX7jAEfsmg+k6a1fTPUFnjDqQb5plaj7i1JH/ANjW1oGmmmgrn1X6KHHeQDNBuQttj8gq6SbfAbcFgAS2qlM9sC1Zg2okKs4N7j/xKxycjapN6B+1Rf1AjVF9b9KPTOQlrC+6he6qj5QgB4QBt9yICpUWQjaDjdWCVGbMoBUq0hkXbnJfxB2oE3hMpokn7gNXDoeg6PpKmZ1VpPIPLhE1EAlcQq/NkEXZ34AFS6YUSYv63Ff/ABEF+lat9zbxAWCxB8Rp0spV/wAu3YbBY288aCmP8oLMADhUeMKAnKRyb0F6b6iQmoklnoElkUBRVbd2QrGT5DYEnn4OuO3rMjTFx1HTR0BH2AG6pwLPmVhcU7PS4+VBDvZIFekZXCu7FqG8rqJVoA7pJTYgG/8AbilLMTZGpHjDoDbMgsG0MyY1RAQd8cDjKPhV920HUm+oZy3bEwv28YomagW2iuWZiw3CdtTiNze+tLqbzCy5yGQbdxC7E3fjHNLvuw2jhAtkHA1rKAwKozuNgRHTLzYZokkmHP8AhAE7nxWghZR4oxsjySICIkgG1Kd5PEgncw8WxFkaCduuEZRSgDKVZBK9lSu1x9PN2Yo2xBCmMUPI8DfzrOtHMpLA0cuoJOSkWzKkvb6ZFFKfHPx9rYawHU9sYqzQi7xB7LE2PIxj8Nvxd53svyDk3UdqyFaPLfcr05JJIYF0hiDm7P8AFotvZAvQavq/QP1HagYmmKIscqlajDrYSPtxqrFbUuiMVXIh6Wj3OiebpUESrNAqeRj7STIFe2OHVllU05NmWmpSSPIMedB1naQlA8SMAGZQkKslEq3fWGS6F+TS3WTWLGsI3VrbAMQT5BEm3O5ymKdQ5u/1Y0CgCg7aDdb1RpQQXbqB9pQyrWwsB4ujjksNy2RAoge9a96/17vEBuySpyAEMZdCNhSzS9zIE3/Du9hZvWkJ+9YbKWqFeHVFCD4sS5kKtkDeMKWwA4S9eQ9cSQvce9/y4nwxI3xC92PYrvfY4yajanQG6vCl2SmvBiqHe7UQkdPHZJJDN3NySBQvXrHsqGU9iNgd8B09g8BcVhFBTefdYgDizYxi6kxqED9vioxl04HAPH4dmx2BpHagg5O8iXExJfAv+onAmzZJndYGbcXQdyTfsugdMz9tguapuWEauA7Kv3SSRLuao79Qf0hiKbUnpvSxF0cDNUYEQwxq/mWAXyg/JioqAWkZmKxkZBS163U9O12/5gUDzZg4x3Ixk6hQRVE2stgHIkkrr0h5dzlMosE20qA0CTcolh3FWFkWjS3ZY6CwS/VRlUqo6ajkuIdurfiwGggQg+PkQHPsL3vXH6LrO0WWLs9O/wDJCvSwk0d1KIZ5WIYnbHlwPnUOEki4juSIRjipd12NAEIZunoHaiEXkHZK1iZJHJQW4Ui4wDIqtjeBjgZowCpsZwitmokqNBIkhztyolLEo8jKr1lRCydQTMoIWrjhQeLlR9p10fTvU16ODBBckhaV55yyCWRiTI6xm5psVAxAH2iNcvccpskpaClhtHSixVkfho3jZyLBowuapd7OvZIO2LKmEGwxyWEvZqqb8OoB3FsklsQQKUaDL6l9UmZJI83EkmIJMSAiOnVUh6YuWMjvIUXuHyKsQMUJ17B6V0zdMkA7nUxJM8nT9RH1UKvGzr3iDIXVwwLOStN4hSb4E3SOnTlZEEShQakKSTDFuAgRIunhFD7gd1QX7nWDTrNbKHmcnyYR9MwLjez2IJnAPJy4BUbk0Q5nTdO8JP8A4np5cyJMYuoAkDjbt0JI0kJjUEMMQjZmita25ehLeRizVd85IUBwNkXJL0+OK70RIKUliSx1N1XWtsJCwJHEkvcJ4NmKTqowTdEgxgfpo6gmjjQ5GJVPIDiODcnyGSwRq1ke0tFt7IW9AjbIFVLtyMI8ZFqtwYklnAFfyoOKvy3jl6dY2tgkTk1XZWI5UKKyV0+QNhTRY7hfZrkkmYp5NIY+bd5SuJ8lfOUzwtXNsRxkdsRrzpx4nAUv2nt5hePtJ6ZnjAo/qjFBhtkToHVtYBdVqzi0iKSd907k0csbttdiQZMvsq3ohITJLCc2mapXN5RGWAijdlRscjXiNYdOLJwrLgmMLkDwCfwro9mqIaM7rVYg3uQ+izuchC5J3yZVu73uRhDNudwTl7mtlGg1IE2uIGvftWLHBBPRvsRxvHY4u2J1jFTN44s/uUCO3wG/JaKbeqPiboi8VN95PpCdz+Z2/wBi7d47bD74+4vxfcJ2vliRvJ9FAipZWcb+OIdaIHjj1Bkrf4ragKGxDl+getdqXF2+/ZlZ1sfDESokzVzfnYs+41er1yOn+lunQVTsNrDSOVJHuY8sCb349h8DXVjjCgKoAAAAA2AAFAAew0GWmmmga0/VfTlnjKHY8q2/iwGzeJDe9GiLBIvfW5poPmXWpT4yVmpNB2jYgjc4nqFSQnawyyHdcroLrHqftGew5AlyA45C9UjKBR/TIKDHfI6t31T6WWUyJYr7wGYAjanK4shIofch4FkBdVDpCRZj9zuYrAyHkbbpHOxBytorFknyYAB7iR5nIceZVx4g/wAMSIzD7gAFSaJLA+4Br8JQr3CQQAvmwje7XIKvUZBVIF7nqGIAJ5a9eQgF/DEt/uBWYEeJB7DRzXwptWP2i/u16JCslgkSb1uncIO7Lcghn3q9mYEqbOKgEJpOmZl86kVdsmKSIONi0642bHisx5xsAHUUl4eZOB93L4newymdZYCQRyHHGRIAUaxlcI2TBI2oUxBgOFfpyETtV8mZqDE8sBqZpHRu5bqxFF2oHGwPKeQRjc4jFZm8go3CsdBHAWVbW1T5USIgPN3GZYKIN7qKs75Ns6Qc9sbb/wAP2/Scj0bkbfb5Rj2W6VjryRguMjBAGFiRgIy4NsGWedA7EWSGWYEAswrxGsup3oyIpAPMisoyoAEzOs2xG1LIhAIHLEAMIQM7Si+5tMGffyIyhMU29FrZDupJsBRrGQjPyosB+ooXC/sJRF1Axy9mJpvdm1OzdxbId1/SN5gDfkC5/ELdgVQTdK4BIyjkV1/LDUNwsTiVLq9xcm2537QNMW220EPVcgS18Yy/v4ik6pRzVUkoFgKL8jrLqLC+ZYIf58lX+YEd9ZIP32ZQRZ4UDXkDqPFAVABtInpmU0KaJTHjjwVELGqHLEa9V1QkABJCaByEbkk+LGNR05azyAWs+N0p0HihlW1tV98TIqA/BMRlhog/qVau6yYVJ0i2KjBHuO2K3NCm/CtXwKaMey8Bjrx8FNupB9jIwib58ZO1GWI3oiU/zEnYnOU5oC6qcd8nVxdf4ziUVR/TIPFq2PARoA5tMWkHOJRmI+CYjHN7fqQ8BiKUagnxytypYe74l65Fd4RdQGW72ZmFk/cwrfPUF1yC5rx5B5wDdEZh54xuPYCytXQvWMHUuQFidivsIiaBqyoHSyL83Zi+WO1DQRzdG7L+YjUvJlU4qaoE/ikoAg1Sy++IP3HRIGmSgGlUfykygEG68hN04YHkZLuLNADUvTegTE2sLjgZYqho3X5n5E4I333IBvdjt0U+jp3Nydrjlz3jtsOYxIu3sJKFAfJIcfp4zRCNGKP2RyAeQ3I7UDzKQQS1mMUCWO5FYxOieCBQf90mJiKoqYEMDWLoinIFDliNWpfosMPzJmb9sVcDexQn7hG++xA4+BW/B9L9OoAxdgP0tJIV4r+Hlh73xySed9BSTJg9kJG/yUjiY2dz+fGrNZF0sp3BF+JOsx0ssworNKDQ3EsgO/iw7yywmj7hwNsiQMRr6B0fpkUIqKKOMbfYipxsOBrZ0FE6P6b6rgJ2xuaz7IsGtkV5Y9+fsHubttt7pPop1v8AMSMH2jVl9gNzE0aN8bpwFHsbtumgr/T/AEXCrZFpGaychhEd9zbworHfy3PP9Brfi+nenUg9pGYAAM47jCrrze29z7+510dNB4qACgKA2r/pWvdNNA0000DTTTQNNNNA0000HhF6oX1R6UIpMmoq32lzE5FEtQMuL2pthjIT9xxvHV+1reodEJo2Qki+CPY8g7gg7+xBHyDoPnHVXQEuwuqlsLkPEUnVK6UQcaWSxkFG5YjI3h+oIf8AjCk3xv3umJtf2BK+yjWX4UxM8YXFl8WEYZbFe/4VthTbZRDxcbWxOoIqzNEZ2ASnbL3wp/IaKazWNFDutViCSEsF45RWBzcWQT5Pn07SR0bu2j4ORo4jUfTAf7MWRf8ADotj9pBPSOsgK3W8ZI2F5Mx17KQH88c/hyjMD93+2WKf5YHJvdqoKNba+mTSmu3LJwRmjGtjX/mo7UVY8ZbG1UWJAa/TT0zYt+Y2zFChdhdgnEwzkWOPLcEXSnXiFUJBVEaq2PYahwbYQyvQJ3MjijluSNdWL6W6lxRUBf5XksUeV7L96Par2I9lFC76HS/RbLsZgo91jVh77WrSGJjXvhuaPsAArMwANyDFjXnIuFHbdSyIcSKFfiDXitsSwMjoG3bMrVhpUEwuzkisQ688EzKCSfZBq39L9HQJe8lnkq3Zv+ogCAkb7n5Pydb0PoPTo2SwxBucsFyusbyq+Nv6aChwxGQUp7oJFKrGb5xtSJ40BF8utfdsW23+m+mOpIoIEXjFn7YKnYr2g8sRA+MRscRQs6vmmgqXSfRTrv3UjvntqynnYko6xsa5LR7kDalA10en+kIVbO5C3yCsRJvktCqsx55J+4+5vXc00HPj9A6dTfajLHlmGbHYD72tuAPf21vga900DTTTQNNNNA0000DTTTQNNNNA0000DTTTQNNNNA0000DTTTQNNNNBHP06uMXVXHwwBH+R1lHGFAAAAAoAbAD4A9tNNBlWmmmgaaaaBpppoGmmmgaaaaBpppoGmmmgaaaaBpppoGmmmgaaaaBpppoGmmmg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30" name="AutoShape 14" descr="data:image/jpeg;base64,/9j/4AAQSkZJRgABAQAAAQABAAD/2wCEAAkGBhMRERUUExQSExUUFhUVGBcXFxgWHxYWGBMYFBUSGBUbHDIeFxsjGxYdIS8iIzMpLiwsFh4xNTEqNSYrLDUBCQoKBQUFDQUFDSkYEhgpKSkpKSkpKSkpKSkpKSkpKSkpKSkpKSkpKSkpKSkpKSkpKSkpKSkpKSkpKSkpKSkpKf/AABEIALMBGgMBIgACEQEDEQH/xAAbAAEAAgMBAQAAAAAAAAAAAAAAAwYCBAUBB//EAD8QAAICAQMDAwIEBAMFCAMBAAECAxESACExBBMiBUFRBjIUI0JhM1JxgWORoUNicrHBFRYkNFOC8PGDk9EH/8QAFAEBAAAAAAAAAAAAAAAAAAAAAP/EABQRAQAAAAAAAAAAAAAAAAAAAAD/2gAMAwEAAhEDEQA/APuOmmmgaaaaBpppoGmmmgaaaaBpppoGmmmgaaaaBpppoGmmmgaa5vrXrS9Mttdm8bBC2K+6SsU5vyI2BPsdcGH60ko2kb+9jIKvNBni7uxo7thwNrIGguGmub6R6hJJGXkTAEgrQu1IFHkk72dwtWBW16P9RdOLAlRmFDFGDsb4pEJb/T2PtvoOlprmf95OmC20qISCcX8H2/wmpwa9qvcaj6j6niVggWVmYgBcDHdgEUZcVbkCgSbNVYNB19NRdNMWUFkaMkWVYqSv7EqSt/0J1LoGmmmgaaaaBpppoGmmmgaaaaBpppoGmmmgaaaaBpppoGmmmgaaaaBpppoGoup6tIlykdUXi2YKLPAs7azeQKLJAA9zt/rqr+r/AFGJQ8USyZBqzUhwAQQGqF2cXwMl/ciheg7q+swmMyCRCgBOVgAgDKwTsdjz++uNP9X+J7adyr80Oa80SO0JG248lG9D5qpJTMQMS5u8SjPl9xBaMxdQL+4Eqx3LV9o0LKXIYhm2FOQzAgfaFnEcymmAOLs1Ffdtg7Mv1VJM4xSAsoamRB1JQNVEESCQXX/p0cT7KTrlSSdx/Mq0t2b7QYHmx4wTL8gr+zb2o1j1K7gSfuFEvwfuQL1SFTxdJL+mrCqdesxVd7Ef7mQIRyHuQTdOa9zY/mJAxGgwmYEgSinoECYbg/aKHUqGG21JLt9oJLE6kkJC09hTwJMgtcGMDqFkgPG2LqDW3it686eTZsMgoOLdsOi3QbmBpIqpgd0HJF5Oa9ii8j2xv79oAkHgE/hHVj8HKPfYXiraBCzBTViPkEFwmJGWRK93p+bO4UbZV5KBF0SmmCgULVu0rBWX4vpXIoBgKaMbNiBZY6zVcntQpceW3bL3dsMlMPUb82QdxkbAUay6itmeiRx3KLAV7L1CxzLydlkJotyzaCPpepEctxkdw+BKCJm3IC32GjkNlQKaM2UAAxUk3f6W9SDoY8cWj+7yd/u8smMiK4ZiSdxuNxqpSQRBh+IyxxIGQHBoYV1aMgF7UknIAAIvXf8AR/XYoEwEUyRBQVdiXzJH84uMXV3kB/QaC1aah6TrElXKN0ccWrBhfNWDV76m0DTTTQNNNNA0000DTTTQNNNNA0000DTTTQNNNNA0014zgckD2/z2A0Huouo6pI1ydlRR7sQo+OT/AF1VvqL1oyN248wYyc8SWq9gSsEua0QdnQjYngHVeSXM1y60NihYBVFHJDD1CgDYEi6AbcldBfW+ooP0uZL/APSV5fjkoCBz71/pov1H05HjKrmgcY7kYX8oln/6OqBNTGnIL7V3MSwPAISdY5gCNqVz7qLJY6SbKFksithN/qgXqkMZuv0yKDW3iugvHqXq0bxN23jZ0XuYEZsAKJLRZqwIB96I+CdtUbqU/h96yTQqWibIxIKzqp5FUslWEAFWdTxRuQFAcqaxH5gU3uKDCaAn35Xfyq2Ua3ZPR5IEAIxRgNlEkYF2MGSIulAbG4wtMou70GjPBV5kgGt3vFiPJCPxCSRH5BDge/AGvVQ9s1koG5oyLHQG48TNABR+BsxNBjp0ouwn3LyY6Jq/c9Kym9ifKOiVO2IGvEYM+QxMo+6sWcVuGLL2uo973DHyuiWGgdMvjlEDQ+4Rg7kGiG/COVPFUY/Yrtvr2ALlaUxblowjNubIyhaOXkXZQ3VnYDSYjMZUctqfEtewxCzqkw9gAHY/aBuWOvZzXhKfE7r3br+gXqlZN64WT2PATQYYDIo2OfIsoXGwprcRdQDVb2xHibs69m8hjJWS8CQbn2sJ1Shv7JIdrUHYnWbWEpslVbIyLomO5NlxLB8nkck8ldeIxAzjsDhu2HAb9z+HaSLb/eQfy8sdB7K5xybIKecyQpJvgTLJCQa5VwDV3iBpESgtbETb+JcIPflDLB++6rzZ3cawgcBy0VG/u7WJO/vl0rhjxVtGeB7IdRiUE/pLnflC4Yb3lcPUAnchiG5yN+I0GfTxHdIjQ3oxLtuMeelcqOQPOKqpa+4686ZMmOJDSAblMCx//SY5hx+pSPHghd9qL0uSbG0Y+QAeVWbHI/46JKqizsshIBKiydd2H6cBYCSZ81YFKAOwB4E5kokpl4kHwXgXYZ/TRmIO2I7n5ncWayMBWBkjRjZO7HL33uwLJrmemdD23anlesVJkdnOy3sMsVuweBz8VXT0DTTTQNNNNA0000DTTTQNNNNA001E4b59/YDjGt7Pzvt+wrQS6xLi6sWeP32v/kNYHpgeSx2ANk0av9I23yN7b7fA1HB6bFGxdI40ZrtlRQTZs2QLNnfQSHqBdU12B9rVuCbuqrbn5oe+tT1j1JoIWlCBsAScnCCgavKjW2/HA3rW8CCD/cbgj9vf21o9b1boqFVFCQKwxJ8LKeNlaN4/zXwA1g6CJF6x+W6aEbbKrzE/PkSgHx9p1pdR9LuzZGYltzkVUYsSLCdsLIoK7Xnew+SdWLWGG9ihfO25NAA3/bQVzqfo1XVRmzMC1mbGYNkSxP5gZ6sgABl2UAk+/L9Q+mp46H8ZSQoCs7fuCY51lVa/myX5uwBq7SxA0aUlTYsXWxBI+DRI/vqTQUeH6Y6jYKAqldxl2QDwV7YeWM/2Ue+9sTra6b6Jdf8AaJHftGrLvtRPbdI225BTcUOBRtaqQT8Gvnng/wBuP9deu1Amif2Fb/57aDQ6H0Lp0xZYo8q+8xqHYk2WY4g2TueN9brQKVxKqV+KFc3x/XWYOsZG4F0SduN/cgX+wOg4/W/TMUj5MSTVJaq4Sgu4LKSD4bmxd/01oy/RzlTc1miAtHD7rHjOZQKF8Dnf4q0ODW1A/uL/ANL14y8bkb/tv+2g+f8AVelSRsYwrkfCpOqnbjFBLFVEg2or2Fm9b/8A3QlQeLIDTE9sNHuKqzEVViR/hEeNVXNtVFUZHG6svQF7C2J/oo/yHxoXXYsBlidvuNbZVW5HHH7aCpdN9HSGnLRoSVOwJbc2wMkYhbbnyy33rYDUvX/S6QxmRu71DKPbtKVAs5d1h3QANrDM29iydW1VoUOBrCaSq+N72v22HO2+g+bdWK/iilF0J6qvfbqkF7Vskn+7YAJ1cPQfxBoukIjPkMKTlbDBELqwNgbv7E/A123jB5AO1f2PI1gzFQOCAPJicfizsK4s+3A/sGbLscaB/p783XvrTjDGa/MCiKKqPtbGiaujYZf6N/TUc31H0yEgzRlhZKqc22q/Bbb3Ht7j51y+p+rOnSa+25fEJZwhYgtYUJM6swyFccna/KgsAluSsX2B8v0+23O543r5o86m1U4vqJO+rSRiIMazdpFNYmh+ZGEYWSQVYbZECubZoGmmmgaaaaBpppoGmmmgaaaaBpppoGoo1JpjYIBFXY3I/wA/t/1OpdR4sAACOOSL32okCh83xoPXuxz78V/re/8AlrhdZ1YlnhhNsMy9oRv2bNkjfEPirVj5EKbDa2PU+osqc8GAZQvOTv4qm12AVNijdDegQeZ9NeptN1LqykdtbBxYUrBSiWRyC0gulsKNqFkLXqKdOGtvEk0K3sEb38XftqXWr1uWwBXEkKwb+U2PnkkgaCdmNrW4PPvtRre//wC/9dEjAJI/UbP9aC/8gNeowIsca8K72QNuD72bv229v89AGV+1f6njf9vf59tZ68ZgNztrRf17pwSvdRmF2qHNttqwW2u9qrQbZ4peLrxratv9KrWLzgEGxieDRNklQvkNt7/vf7a43U/V0K2VEjEA+Jxh/wDdjMynkc/uTxvrkTfX+2KCGxX3OwIGwLFGRVFE2fOgPcXoLi0mIryahzV7fO3J/Yb/ALayf2559q/1v2/pr5z1f1ZMKCTqpJXxVPJvtTEHGUNYUgktzW9A6jfqeolYLXUvniAGLRZHdgwzkMMnzWAHJIxCgh9C6rroohUjpCv2jJ1SxQHib23Nf/BrS6j6ngXfJ2AvdI3dWI2ruBcLv9/Y/B1Weh+l+qZCypH07GqBZkY3e5fpioH9Ct72abjn+t+idRAoeRYjlQL3GoU54qruojZQ4KqQWZRZXIXkQs8v1oGW4onbjyDK61zeUAkrj3HFnYUdaUv1fM58BFtyqr3ztvdLIJF9jXbJFVyQBWYoJ5hZSSRhsCsKTrdBiB1JZmAOx3vgbbKupHi6kkJJFKQVJACDqz4viQVkkZ4yGvfiwfc2A6HUetTM1NM2RpaBQG8vECP8maidqUt8A7MdaPWS+SCTZiTiJaJsAsVU9UikMayBWXcoTeKjXvS9LPI7dOEkOCgsrdt6UgABoJJRGgIOy1xYBoZHDrfT5OlkUSOsZZSQCML33cKpHTkjYMHJqlY0uKEJOoOUYzC42CBIXw25YfiEkioA34uux5DEVhGpFhdo8ScVzQEMxVwVjMvTEWAOF38b3Y6iTKPzVgLbEsEeABywsl+mftNd35kkEkXk1a8hlOdKFdiWqTC6IG6CTpSX2FCyx2AFimbQZdPISxwGSYq2cQsA52HMnSuY2O2W8YH5bE+IUG9fSnrQlTtllLx/4iOSv7gKrCrH3KpoqeTr58hd3tollshvBoepK0qlrU1MTa3lkopVBNKA2/03rJjlG8mab4kyO2PzhKrlayojuKfKzuVXQfUdNavpvqCzxh1IPsRamj7g4ki/7nW1oGmmmgaaaaBpppoGmmmgaa1Oq9WhiIEksSE8BnVSbNCgTZ321pdX9VQR89zfYHtsqsTxUjgIbq7uq3ut9B0p3YBsRdLYFcnfxu/eq/a9cmT1EdqGTEIWBxJUgKGq/LEhCdqBKgkAXqvevfXavG6JCpa1UGVwyAuSEsxBwxxBYpYtbF864vr/AK91XU9PC4jWvBTkhjsvSvUrCSMp472aIseVA6DsRrN1HeMaEiVFosBi4zRJIyyMTlirU/jh3vEUp1aOiTp+jjAYwQXjYyCC6CbZGzZ+bNnk6ofpnTMkYbfEgnxLsigtnXcjaWJiBj5MqghQ1DxAkikSMEBkRfZlIQfG7dM4I5ryjuiBuctBe5fqSBfd2+CsblT8VLjhv8kge91rnP8AWCsrPFEWxBtiwYUN92gEhHN7gUDf7aqcbl7KKWcf7TBqr5M8KRuNhdEEGiPtFnCVHlGSuHdSoOCLOQQwIYOrNOg3slgfusjcKA7U/wBZuyZIYQuRu/zSjAn/ABBICGGy9uwRiBrXH1BNICRJPKh3BiXMAUOWRYmUjc87iv07nmdNGSVbzDEjJWZJZAccO3s6TLewoZ8AD9Ta2JlGYElEn7DIVJBO+w6hUk3xvZ24b2UaCFIs2ZcFZubLpKfkNgytOnI8ryvEnegGTSExSOMkr8od34YAiOeZJNhtUZ9itnfU0pNiN1cncorLIxeqvFJ0cbFq8Xvy+XXUUkrE4lglBT27eMspsD8meVUU+NeB34BoOSHrxqjAiJw29qsZffbcQyxZNf8AMrke5IBUGKTp3REQRvElgJmgRVYVYTpuokYE+RAVGU7nklq6PQ/TjSktFFGFNBgco8g1EMqyRyAr+6sPn2XVv9PkDBFALdtmF5EUFd0DN5EO1oNyd7Y7bjQUnoPRJpSsYM8SuMrtokT7Rg0IjVJOQuKMQeCMRv3/AE3/APzfpYmWR85nSmW2ZQpDZ2FDbkkC8i11/vNfdnZIvtVRx4hd2ZiiJW3AOIJ4FLdAa2I3AjUmiMRZuxWO5JJNj+5/voM0ipaGQuzzZBP9b1F1DKRZLL4t5YkUCLNsR4/b8j2/bUuRFgAcHHmqAGxNeO5/fYf21Cy8BDja7UVoAMtkCuabbatt60HnUyBImLMqBd2ZyApGxbdicRuRvxrYjb2Io78WRV0N6q69tavVpjFSKuzKAGXYfmizj71yKrgURzrZORbagKHtd77jn4Hx76A8R5U0bveyOACMb/b/AJ/OtT1DpkkKxyAMGJYZURYAGIT9WzEi7o7+w1J1qULJ8Sy/zHewqriOQSf2Hze+nVtTIdxThbonZgNueCaF7gH+lgKT9U/QRSF5enkxkRVK+JVyI/JI1eJ0xYttlRIBIAskn5+etmHWLnvkrSktGxDjtpGjdxkWU+KMTuhUFRQCkH71NWDFTZBvlj5A3W29fsNfP/rb6P6bHuiJYnmcpKUgzL5ENHYVTJlkqqGiJILFsWq1Dif9oLK9ti7qDZNT4qrZMU76ZoNgSWdKOLGgoB6jvaA3SDcWXCWOf4olhA3PDCrO+R2rXRdRIvlI/c8EDxGbpmPcBppKORdlxJbJQwsFvJRXcg6Tt28QEdklmAnRMixYkyQyOvLEjyUAmjbEAB3Ppz1IwsDR7TbEhGxAvHYwu8IxO2wQcAXROr2rAiwbB3sa+V9NKHbhc/2MUrAi08WjaOVhtjatJtiLsvq5/TPq9/kyGnG6BjIGYb2KlUMar2LcHehoLFpppoGmmmg4HW/V6I7RrG7uhIK2gOx3Pby7pFeQpTYK1djWhL9ZSG1VYo33oMSWPx+VL2if/aTZsA7HW39Xel5J3RuFHmpZMcRvmVkRkBX3PjsbLeAGqvEpVLXJVGxrNUr2oIZYNrqqFbKKtqDo9T9RdQRkZDF8ikiF/AE0eLcciSr3utac07EZOWKNv5tJjX7mTuw8UQbX2PLAajgFHOIeLbN2uP6lulYr7ctH7D2TXkIGdLRy3tMS17nItAY5h7kkox+4ncqNB70yYqVW+2eCgZVr7aP4dnir2oouxA9mOuP6z6nHAhZpBEyg+a9uwCQhcN07IxZS4JtBdNtiN+tIoZsWxMg+3LFnFbFQriKf3rZmPlVksTqu9N6Wer6p53phG5VY9pGftkx5sO8J0Iw2+4bBvtGJCH0rovxzfjDHjixph3LJFVIQkTb/ACXU+Sg7lzjZDLGjdwGNQTTFcPFqqs4HR7oVuh2AHCto8xkbKNe6wsOSruVo0VrsDqVNk7AmjkPuIqSNRlYZ5CwC7uJXCg7KoyjmUA+wBB/4RoI4yXOQUlW8hIGWVlP3XnFAZFPuc7ok++A1miZNWTu6WVJkaZk5BAMciTC8qrE/dX6nOsplBOEhUt+nNlLD3BH4hUlv3sOTw12QNJ7K4ybFeBLYG21heqVl4PCycEqDdnQYykMwOxlXgHBnI/8AyCKf2/mP2g7hd8OuAzWR9+L7hIoUxFDq0B/UTSyWAxPOOtgs2GXkFPIOYUngij3enINVsVBI5CjT6bgeaVVhFxLi0rHOBaNgoBE+DyX5VgnORO4XQQzyBdpdlxumEhVUJx2WZJIidscVZf5R9xOvPwkr2ipMgwYqQkikgsuTCPuGBxYTcVvvQUUbHD9OQwNEIu3lAQzt5AhAHtmGfk5seRBJx35FdFZGMjMCloRYFWbMaGQkv4KFVvHnfglRkFQj9Ff7UgYyXvQIBsZWzS92EijxnYDUKbiGXpesVmAjCIAmQRmUKxvNHU/kMGGF4qfu2tdfSOnlLMxsUPGh7EM13t7jH/5uSV3DakMQd/IgqD88A7jbnmronQcL6dEUUdxRDIxmQ1Vlu4RLEHepCUYUcwu5F73XaMh7kdmiVa0538TllYFCiOCTkDtR1xUkkKPIQzK8MyOiksRMkhUhVogndlsV9g2Nit/07rXI/NXtkMVpiDZUEtMhA3Uni62HtdaABUjMVKuKXIXTFu0ALYbZUo2sAA7g3raYlY4whY7xrb2SV2yLXvkVB3PvrjwdaGgaVpQnaouVV1Ea4I1kGyWCENvkBYvYWe7FPkgYGxVnxIJrkYcg37ciq0Dpeq7gyW8bI3FEkGjt7UQRvvY1AGP5ZRANnHsQo9lscEkDYe4I351j6V1OSyMQwqR9iDdUGrk2RdUOCKoEHWv1shjhd8FCiJi0fACqHb+JsFNfsd69rOg2ein/AChjXtiDtfiGK17HmtgKqhWvZZgHUBWy/M4oH7lY7Hamr7v3HBYa5vosrN05jF5RkICtCguytbDE0ykHEEWGFbVqdvUSk4QYsH3O+OH5pS8QhJJsCyaJUcXeg3erdgfywt+LHgkgMAQVsHdb8vauG4OjJ1Fjp2Umw2HbVsVNimJAu8ACcbob72Adbd5ykFmpGWgFBFlCSGJU8bGwQd64IvR6rqEKwlklBabtLjavuXN7EkoMcyLApLOwrQbaz5QuRnJ5yIKCsSRIUOxpaBB52oaSdKs8MkZjUIxarCsCcycyhBH3DIc8g7HbWp6l06RdIVMkYXMHOTFAMpgQoCKATviorc1e51n6A7OkciFe0U/lxLE4lGArGqJ3UkGgQTewfJvqH1c9JIiTO6Eq4UjMhyjuVEVwPG0dgAKcqWTy8icel6BGHsqyyXJLhIqRjx7jFVEkMqS2t821WSBuNdr6m9Q6Zgn4ycOpPUKpRRIQspjn6ZzEVIJVQgsqRxexOqt9OennEiN84iykI/S0YWaJHUI0pxMZEiGshRK4x04Og7fWx3ZJ/NX9LlLcAUylOpiDkEbVclVS7gnW70sjKoeLJQD+jMCwa37DSQ+1UVG647C9R9PIxjyqSPHxcFZIwK8axXuw2Dtuq+w/Ux1F0ygYbLkyqrLURdWoLgABDMPZaXIbKAKDaD6L6T6onURCRCp9jiwcBvcZDnmxxsQaGtzVG9J9XPTz1Ixxk/nkKn3IIHUIrn3OzvtntSjV5B0DTTTQNUP1v0r8PNai8rxOKlseCoKMkxIv2Mho/wAz6vmtP1X05Z4yjV8iwpojg0ykf5g/56CgdRWVPTZcCQozfA2nWOTnalc3wNgde9RuMJTt+kyE0TyCv4pGU8XaycgNtYGsxA0eUTBlUEjYOiXwVIXuwAVQohNiBXi2sOm4OF2vvHsK5ot0rFSeT5xjgmqCjQRzs3bxt13CCslX4tVkd4GIBvEOpo0CG4x7ufgD9lBkOLVsPEQyyWq1XlE1cVtjqPqpVBEilclPniY7NqQMmRA25aqmQC2ospcETT9QIlUkkI3K+ao172qsJYCDudiu2/CqNB66KlBlAU7BHAXfa1VOpQMo3FBZNtq8mJ1mykDB7wbjPLHf9IWdZIT8UrgVYGyHXU+moixki7bJFICLWKaJgy7gk4CICr2U8ncHJqdP9EsWIcIAG+8KikijbLGS8dbDxxW/gAUQ4h60L+Xl5cKgcRgjdjfnJAT/AFC2TdeSDVj9O+lJCFcsICR5BAQx5qzFIsZP/tbYn3YnXXi+l4AKIY7VsxQEVVFI8VP+XuddfQcKD6K6VWLFCzN9xZmpv6reJHGx+B8DWXocUcbShEWNIxHHsFUA+cmFDgKJQvPN1+/nqf1SiK3a/NZcgWphHHh/EeWesVVKNgEtakAE7a5/pE/UpCUEEp6h5BLI0jYx+bB2Ae2ICxjAKA2JVQSfu0Gh1F9P13VF5nkrpZuoVKRfESBwga7LIxq2AFPFW4kLYekfUiSyqYr7MmRbtqJFZ+6fzQ9WHsBzn9qVYBZRqaXoPxkss0kkSxxNGsvbBZWiiykaH8Q1ZYubcqtAZR7Eu2pfR4T1CsYjiQqzo1IVimlykWBSAQQqMMiNyJTuMqAWfoOgMSuM2bOSSSyB45sWxG24F7Xf/TXH9PVWi6iTuFcu8LFPiMEBbEMwZ1Km8aBJOx2Ooo/qCbp4HE3TymYGZwqi0wOUykzmkUKpCNZytDQNi9T0qGfsLHJNBFMM26gPGAcZ6md0USUDmStm1vLY4gaDvQdKIZyxkFTmlU4qBit4iqLkks3v/wAydFuvnEqrKOnEpRiqplJgFRi/UsSoZUL4KAPnkk7aXU9SsMRgkboZ4VBMYknKv2huq9sRsXZFIAZTk3jwTrQ65qjZMEhDsKRY16ZG/wDTEuQPUTLnS+CLlZBBUnQbn0t6EYemjkSZw8gQSMyomTAtGzlWQEEAgBTVCCMY2GBsUvWlY0OSWS45LB8Y5GG9Xvhlt8Hc+/A9R9Vm6maKCJZlWrdrWNyjZRiZo33WIHyAandgAoKq51qfUko6ON0fqTIRHKIIQKkTuAjN5S5souSxmkJBxGbEWFi6HF0KxLFGJFlkdcsjnIxtjgeGYklr/YfIz6v8R+VgACxwkIo4DtyfmDPdlEgT2sg3XOqr9L9TP05iMwPTdMCOnHdwjLsIsEd1uoyGi7dDZriwsWW7/VsemaQtMJZeoZVgjKhWx7h8RiQzhWmNtsFXG+GZg6PSwdtnGy5y5DcDIMnF4CzYO1k0B5VQ1xWPcl7RlQhJIWDflY/+ZabsYDyV6jWiecBW+RPU9TyEgd3hi6dVydyxRyQsi4EnxC+YYNdgqRW96pUIm/7QWTpgzxERA5JJ3J0hgLtL3GIXfuIoL4lj298Qugup68HqXQbtEgcj5EgIQWftFxGzxx8apHp31GBZBaYDqJdl7blA3UrJEWUEvIR3aQIFYgkUSUOu36r6pOACem6gyMHdYwVYRHPtI81MyDwIbFW3wk2Bu6bP6W8nWNDEHjBHagQgRxxSKi9TabfmCKZUko8KqruSRoLr9O+pJLEnTvcxmSPIEMbhfoUcytZPgWBSyT5bWTqOHqG6dJen/FQgB8Wm6iRUlRW3rthcHPboo9qN1tfEg8+L1rqukDdPMwj7AGDokUcbIEDBVaQ0QqkAqACW2tQQdTD1CZ2Y5SS7Vkoje1942aHpHHNMQDXmBZIOgn9T9N9NmoRQR9ZKqhY0jPcRGRFRSzX24/EICzbkInOI1xz9FP0sjdsOUyYrkFmDILC4yOjyRMqsUa1bIAUwBxGxLPbYSkk7Lg8i9Q3Pg2EvWYlr2ox7sB40utcdGBuYY41B3I6aNQG97DdMoZjkTauAc2ago3CESRqxcGNDYs1BG2NUQwYxPEaBBU5BbYVbUNhmYIVbxT7SHzWMcAABxNBRBqgw2bHknXvTOzfwy5G1dt5pALH2q8Usgo1fmgFgtRtRqN4REd8Ynrb+FGxWvcpNBJ45XTKPFvdmJ0EkAZlpM8ePAPV3yfw5lhJyFUU3YVVCja/pb1dWHZYgOnAJpiv/AAGKMiv+Hije+qj1R3uRUW6BzTCz9oYjqEZWseO0u2yA7nU3T9Q8RV1LKvINuif5ju9PX7jAEfsmg+k6a1fTPUFnjDqQb5plaj7i1JH/ANjW1oGmmmgrn1X6KHHeQDNBuQttj8gq6SbfAbcFgAS2qlM9sC1Zg2okKs4N7j/xKxycjapN6B+1Rf1AjVF9b9KPTOQlrC+6he6qj5QgB4QBt9yICpUWQjaDjdWCVGbMoBUq0hkXbnJfxB2oE3hMpokn7gNXDoeg6PpKmZ1VpPIPLhE1EAlcQq/NkEXZ34AFS6YUSYv63Ff/ABEF+lat9zbxAWCxB8Rp0spV/wAu3YbBY288aCmP8oLMADhUeMKAnKRyb0F6b6iQmoklnoElkUBRVbd2QrGT5DYEnn4OuO3rMjTFx1HTR0BH2AG6pwLPmVhcU7PS4+VBDvZIFekZXCu7FqG8rqJVoA7pJTYgG/8AbilLMTZGpHjDoDbMgsG0MyY1RAQd8cDjKPhV920HUm+oZy3bEwv28YomagW2iuWZiw3CdtTiNze+tLqbzCy5yGQbdxC7E3fjHNLvuw2jhAtkHA1rKAwKozuNgRHTLzYZokkmHP8AhAE7nxWghZR4oxsjySICIkgG1Kd5PEgncw8WxFkaCduuEZRSgDKVZBK9lSu1x9PN2Yo2xBCmMUPI8DfzrOtHMpLA0cuoJOSkWzKkvb6ZFFKfHPx9rYawHU9sYqzQi7xB7LE2PIxj8Nvxd53svyDk3UdqyFaPLfcr05JJIYF0hiDm7P8AFotvZAvQavq/QP1HagYmmKIscqlajDrYSPtxqrFbUuiMVXIh6Wj3OiebpUESrNAqeRj7STIFe2OHVllU05NmWmpSSPIMedB1naQlA8SMAGZQkKslEq3fWGS6F+TS3WTWLGsI3VrbAMQT5BEm3O5ymKdQ5u/1Y0CgCg7aDdb1RpQQXbqB9pQyrWwsB4ujjksNy2RAoge9a96/17vEBuySpyAEMZdCNhSzS9zIE3/Du9hZvWkJ+9YbKWqFeHVFCD4sS5kKtkDeMKWwA4S9eQ9cSQvce9/y4nwxI3xC92PYrvfY4yajanQG6vCl2SmvBiqHe7UQkdPHZJJDN3NySBQvXrHsqGU9iNgd8B09g8BcVhFBTefdYgDizYxi6kxqED9vioxl04HAPH4dmx2BpHagg5O8iXExJfAv+onAmzZJndYGbcXQdyTfsugdMz9tguapuWEauA7Kv3SSRLuao79Qf0hiKbUnpvSxF0cDNUYEQwxq/mWAXyg/JioqAWkZmKxkZBS163U9O12/5gUDzZg4x3Ixk6hQRVE2stgHIkkrr0h5dzlMosE20qA0CTcolh3FWFkWjS3ZY6CwS/VRlUqo6ajkuIdurfiwGggQg+PkQHPsL3vXH6LrO0WWLs9O/wDJCvSwk0d1KIZ5WIYnbHlwPnUOEki4juSIRjipd12NAEIZunoHaiEXkHZK1iZJHJQW4Ui4wDIqtjeBjgZowCpsZwitmokqNBIkhztyolLEo8jKr1lRCydQTMoIWrjhQeLlR9p10fTvU16ODBBckhaV55yyCWRiTI6xm5psVAxAH2iNcvccpskpaClhtHSixVkfho3jZyLBowuapd7OvZIO2LKmEGwxyWEvZqqb8OoB3FsklsQQKUaDL6l9UmZJI83EkmIJMSAiOnVUh6YuWMjvIUXuHyKsQMUJ17B6V0zdMkA7nUxJM8nT9RH1UKvGzr3iDIXVwwLOStN4hSb4E3SOnTlZEEShQakKSTDFuAgRIunhFD7gd1QX7nWDTrNbKHmcnyYR9MwLjez2IJnAPJy4BUbk0Q5nTdO8JP8A4np5cyJMYuoAkDjbt0JI0kJjUEMMQjZmita25ehLeRizVd85IUBwNkXJL0+OK70RIKUliSx1N1XWtsJCwJHEkvcJ4NmKTqowTdEgxgfpo6gmjjQ5GJVPIDiODcnyGSwRq1ke0tFt7IW9AjbIFVLtyMI8ZFqtwYklnAFfyoOKvy3jl6dY2tgkTk1XZWI5UKKyV0+QNhTRY7hfZrkkmYp5NIY+bd5SuJ8lfOUzwtXNsRxkdsRrzpx4nAUv2nt5hePtJ6ZnjAo/qjFBhtkToHVtYBdVqzi0iKSd907k0csbttdiQZMvsq3ohITJLCc2mapXN5RGWAijdlRscjXiNYdOLJwrLgmMLkDwCfwro9mqIaM7rVYg3uQ+izuchC5J3yZVu73uRhDNudwTl7mtlGg1IE2uIGvftWLHBBPRvsRxvHY4u2J1jFTN44s/uUCO3wG/JaKbeqPiboi8VN95PpCdz+Z2/wBi7d47bD74+4vxfcJ2vliRvJ9FAipZWcb+OIdaIHjj1Bkrf4ragKGxDl+getdqXF2+/ZlZ1sfDESokzVzfnYs+41er1yOn+lunQVTsNrDSOVJHuY8sCb349h8DXVjjCgKoAAAAA2AAFAAew0GWmmmga0/VfTlnjKHY8q2/iwGzeJDe9GiLBIvfW5poPmXWpT4yVmpNB2jYgjc4nqFSQnawyyHdcroLrHqftGew5AlyA45C9UjKBR/TIKDHfI6t31T6WWUyJYr7wGYAjanK4shIofch4FkBdVDpCRZj9zuYrAyHkbbpHOxBytorFknyYAB7iR5nIceZVx4g/wAMSIzD7gAFSaJLA+4Br8JQr3CQQAvmwje7XIKvUZBVIF7nqGIAJ5a9eQgF/DEt/uBWYEeJB7DRzXwptWP2i/u16JCslgkSb1uncIO7Lcghn3q9mYEqbOKgEJpOmZl86kVdsmKSIONi0642bHisx5xsAHUUl4eZOB93L4newymdZYCQRyHHGRIAUaxlcI2TBI2oUxBgOFfpyETtV8mZqDE8sBqZpHRu5bqxFF2oHGwPKeQRjc4jFZm8go3CsdBHAWVbW1T5USIgPN3GZYKIN7qKs75Ns6Qc9sbb/wAP2/Scj0bkbfb5Rj2W6VjryRguMjBAGFiRgIy4NsGWedA7EWSGWYEAswrxGsup3oyIpAPMisoyoAEzOs2xG1LIhAIHLEAMIQM7Si+5tMGffyIyhMU29FrZDupJsBRrGQjPyosB+ooXC/sJRF1Axy9mJpvdm1OzdxbId1/SN5gDfkC5/ELdgVQTdK4BIyjkV1/LDUNwsTiVLq9xcm2537QNMW220EPVcgS18Yy/v4ik6pRzVUkoFgKL8jrLqLC+ZYIf58lX+YEd9ZIP32ZQRZ4UDXkDqPFAVABtInpmU0KaJTHjjwVELGqHLEa9V1QkABJCaByEbkk+LGNR05azyAWs+N0p0HihlW1tV98TIqA/BMRlhog/qVau6yYVJ0i2KjBHuO2K3NCm/CtXwKaMey8Bjrx8FNupB9jIwib58ZO1GWI3oiU/zEnYnOU5oC6qcd8nVxdf4ziUVR/TIPFq2PARoA5tMWkHOJRmI+CYjHN7fqQ8BiKUagnxytypYe74l65Fd4RdQGW72ZmFk/cwrfPUF1yC5rx5B5wDdEZh54xuPYCytXQvWMHUuQFidivsIiaBqyoHSyL83Zi+WO1DQRzdG7L+YjUvJlU4qaoE/ikoAg1Sy++IP3HRIGmSgGlUfykygEG68hN04YHkZLuLNADUvTegTE2sLjgZYqho3X5n5E4I333IBvdjt0U+jp3Nydrjlz3jtsOYxIu3sJKFAfJIcfp4zRCNGKP2RyAeQ3I7UDzKQQS1mMUCWO5FYxOieCBQf90mJiKoqYEMDWLoinIFDliNWpfosMPzJmb9sVcDexQn7hG++xA4+BW/B9L9OoAxdgP0tJIV4r+Hlh73xySed9BSTJg9kJG/yUjiY2dz+fGrNZF0sp3BF+JOsx0ssworNKDQ3EsgO/iw7yywmj7hwNsiQMRr6B0fpkUIqKKOMbfYipxsOBrZ0FE6P6b6rgJ2xuaz7IsGtkV5Y9+fsHubttt7pPop1v8AMSMH2jVl9gNzE0aN8bpwFHsbtumgr/T/AEXCrZFpGaychhEd9zbworHfy3PP9Brfi+nenUg9pGYAAM47jCrrze29z7+510dNB4qACgKA2r/pWvdNNA0000DTTTQNNNNA0000HhF6oX1R6UIpMmoq32lzE5FEtQMuL2pthjIT9xxvHV+1reodEJo2Qki+CPY8g7gg7+xBHyDoPnHVXQEuwuqlsLkPEUnVK6UQcaWSxkFG5YjI3h+oIf8AjCk3xv3umJtf2BK+yjWX4UxM8YXFl8WEYZbFe/4VthTbZRDxcbWxOoIqzNEZ2ASnbL3wp/IaKazWNFDutViCSEsF45RWBzcWQT5Pn07SR0bu2j4ORo4jUfTAf7MWRf8ADotj9pBPSOsgK3W8ZI2F5Mx17KQH88c/hyjMD93+2WKf5YHJvdqoKNba+mTSmu3LJwRmjGtjX/mo7UVY8ZbG1UWJAa/TT0zYt+Y2zFChdhdgnEwzkWOPLcEXSnXiFUJBVEaq2PYahwbYQyvQJ3MjijluSNdWL6W6lxRUBf5XksUeV7L96Par2I9lFC76HS/RbLsZgo91jVh77WrSGJjXvhuaPsAArMwANyDFjXnIuFHbdSyIcSKFfiDXitsSwMjoG3bMrVhpUEwuzkisQ688EzKCSfZBq39L9HQJe8lnkq3Zv+ogCAkb7n5Pydb0PoPTo2SwxBucsFyusbyq+Nv6aChwxGQUp7oJFKrGb5xtSJ40BF8utfdsW23+m+mOpIoIEXjFn7YKnYr2g8sRA+MRscRQs6vmmgqXSfRTrv3UjvntqynnYko6xsa5LR7kDalA10en+kIVbO5C3yCsRJvktCqsx55J+4+5vXc00HPj9A6dTfajLHlmGbHYD72tuAPf21vga900DTTTQNNNNA0000DTTTQNNNNA0000DTTTQNNNNA0000DTTTQNNNNBHP06uMXVXHwwBH+R1lHGFAAAAAoAbAD4A9tNNBlWmmmgaaaaBpppoGmmmgaaaaBpppoGmmmgaaaaBpppoGmmmgaaaaBpppoGmmmg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32" name="AutoShape 16" descr="data:image/jpeg;base64,/9j/4AAQSkZJRgABAQAAAQABAAD/2wCEAAkGBhMRERUUExQSExUUFhUVGBcXFxgWHxYWGBMYFBUSGBUbHDIeFxsjGxYdIS8iIzMpLiwsFh4xNTEqNSYrLDUBCQoKBQUFDQUFDSkYEhgpKSkpKSkpKSkpKSkpKSkpKSkpKSkpKSkpKSkpKSkpKSkpKSkpKSkpKSkpKSkpKSkpKf/AABEIALMBGgMBIgACEQEDEQH/xAAbAAEAAgMBAQAAAAAAAAAAAAAAAwYCBAUBB//EAD8QAAICAQMDAwIEBAMFCAMBAAECAxESACExBBMiBUFRBjIUI0JhM1JxgWORoUNicrHBFRYkNFOC8PGDk9EH/8QAFAEBAAAAAAAAAAAAAAAAAAAAAP/EABQRAQAAAAAAAAAAAAAAAAAAAAD/2gAMAwEAAhEDEQA/APuOmmmgaaaaBpppoGmmmgaaaaBpppoGmmmgaaaaBpppoGmmmgaa5vrXrS9Mttdm8bBC2K+6SsU5vyI2BPsdcGH60ko2kb+9jIKvNBni7uxo7thwNrIGguGmub6R6hJJGXkTAEgrQu1IFHkk72dwtWBW16P9RdOLAlRmFDFGDsb4pEJb/T2PtvoOlprmf95OmC20qISCcX8H2/wmpwa9qvcaj6j6niVggWVmYgBcDHdgEUZcVbkCgSbNVYNB19NRdNMWUFkaMkWVYqSv7EqSt/0J1LoGmmmgaaaaBpppoGmmmgaaaaBpppoGmmmgaaaaBpppoGmmmgaaaaBpppoGoup6tIlykdUXi2YKLPAs7azeQKLJAA9zt/rqr+r/AFGJQ8USyZBqzUhwAQQGqF2cXwMl/ciheg7q+swmMyCRCgBOVgAgDKwTsdjz++uNP9X+J7adyr80Oa80SO0JG248lG9D5qpJTMQMS5u8SjPl9xBaMxdQL+4Eqx3LV9o0LKXIYhm2FOQzAgfaFnEcymmAOLs1Ffdtg7Mv1VJM4xSAsoamRB1JQNVEESCQXX/p0cT7KTrlSSdx/Mq0t2b7QYHmx4wTL8gr+zb2o1j1K7gSfuFEvwfuQL1SFTxdJL+mrCqdesxVd7Ef7mQIRyHuQTdOa9zY/mJAxGgwmYEgSinoECYbg/aKHUqGG21JLt9oJLE6kkJC09hTwJMgtcGMDqFkgPG2LqDW3it686eTZsMgoOLdsOi3QbmBpIqpgd0HJF5Oa9ii8j2xv79oAkHgE/hHVj8HKPfYXiraBCzBTViPkEFwmJGWRK93p+bO4UbZV5KBF0SmmCgULVu0rBWX4vpXIoBgKaMbNiBZY6zVcntQpceW3bL3dsMlMPUb82QdxkbAUay6itmeiRx3KLAV7L1CxzLydlkJotyzaCPpepEctxkdw+BKCJm3IC32GjkNlQKaM2UAAxUk3f6W9SDoY8cWj+7yd/u8smMiK4ZiSdxuNxqpSQRBh+IyxxIGQHBoYV1aMgF7UknIAAIvXf8AR/XYoEwEUyRBQVdiXzJH84uMXV3kB/QaC1aah6TrElXKN0ccWrBhfNWDV76m0DTTTQNNNNA0000DTTTQNNNNA0000DTTTQNNNNA0014zgckD2/z2A0Huouo6pI1ydlRR7sQo+OT/AF1VvqL1oyN248wYyc8SWq9gSsEua0QdnQjYngHVeSXM1y60NihYBVFHJDD1CgDYEi6AbcldBfW+ooP0uZL/APSV5fjkoCBz71/pov1H05HjKrmgcY7kYX8oln/6OqBNTGnIL7V3MSwPAISdY5gCNqVz7qLJY6SbKFksithN/qgXqkMZuv0yKDW3iugvHqXq0bxN23jZ0XuYEZsAKJLRZqwIB96I+CdtUbqU/h96yTQqWibIxIKzqp5FUslWEAFWdTxRuQFAcqaxH5gU3uKDCaAn35Xfyq2Ua3ZPR5IEAIxRgNlEkYF2MGSIulAbG4wtMou70GjPBV5kgGt3vFiPJCPxCSRH5BDge/AGvVQ9s1koG5oyLHQG48TNABR+BsxNBjp0ouwn3LyY6Jq/c9Kym9ifKOiVO2IGvEYM+QxMo+6sWcVuGLL2uo973DHyuiWGgdMvjlEDQ+4Rg7kGiG/COVPFUY/Yrtvr2ALlaUxblowjNubIyhaOXkXZQ3VnYDSYjMZUctqfEtewxCzqkw9gAHY/aBuWOvZzXhKfE7r3br+gXqlZN64WT2PATQYYDIo2OfIsoXGwprcRdQDVb2xHibs69m8hjJWS8CQbn2sJ1Shv7JIdrUHYnWbWEpslVbIyLomO5NlxLB8nkck8ldeIxAzjsDhu2HAb9z+HaSLb/eQfy8sdB7K5xybIKecyQpJvgTLJCQa5VwDV3iBpESgtbETb+JcIPflDLB++6rzZ3cawgcBy0VG/u7WJO/vl0rhjxVtGeB7IdRiUE/pLnflC4Yb3lcPUAnchiG5yN+I0GfTxHdIjQ3oxLtuMeelcqOQPOKqpa+4686ZMmOJDSAblMCx//SY5hx+pSPHghd9qL0uSbG0Y+QAeVWbHI/46JKqizsshIBKiydd2H6cBYCSZ81YFKAOwB4E5kokpl4kHwXgXYZ/TRmIO2I7n5ncWayMBWBkjRjZO7HL33uwLJrmemdD23anlesVJkdnOy3sMsVuweBz8VXT0DTTTQNNNNA0000DTTTQNNNNA001E4b59/YDjGt7Pzvt+wrQS6xLi6sWeP32v/kNYHpgeSx2ANk0av9I23yN7b7fA1HB6bFGxdI40ZrtlRQTZs2QLNnfQSHqBdU12B9rVuCbuqrbn5oe+tT1j1JoIWlCBsAScnCCgavKjW2/HA3rW8CCD/cbgj9vf21o9b1boqFVFCQKwxJ8LKeNlaN4/zXwA1g6CJF6x+W6aEbbKrzE/PkSgHx9p1pdR9LuzZGYltzkVUYsSLCdsLIoK7Xnew+SdWLWGG9ihfO25NAA3/bQVzqfo1XVRmzMC1mbGYNkSxP5gZ6sgABl2UAk+/L9Q+mp46H8ZSQoCs7fuCY51lVa/myX5uwBq7SxA0aUlTYsXWxBI+DRI/vqTQUeH6Y6jYKAqldxl2QDwV7YeWM/2Ue+9sTra6b6Jdf8AaJHftGrLvtRPbdI225BTcUOBRtaqQT8Gvnng/wBuP9deu1Amif2Fb/57aDQ6H0Lp0xZYo8q+8xqHYk2WY4g2TueN9brQKVxKqV+KFc3x/XWYOsZG4F0SduN/cgX+wOg4/W/TMUj5MSTVJaq4Sgu4LKSD4bmxd/01oy/RzlTc1miAtHD7rHjOZQKF8Dnf4q0ODW1A/uL/ANL14y8bkb/tv+2g+f8AVelSRsYwrkfCpOqnbjFBLFVEg2or2Fm9b/8A3QlQeLIDTE9sNHuKqzEVViR/hEeNVXNtVFUZHG6svQF7C2J/oo/yHxoXXYsBlidvuNbZVW5HHH7aCpdN9HSGnLRoSVOwJbc2wMkYhbbnyy33rYDUvX/S6QxmRu71DKPbtKVAs5d1h3QANrDM29iydW1VoUOBrCaSq+N72v22HO2+g+bdWK/iilF0J6qvfbqkF7Vskn+7YAJ1cPQfxBoukIjPkMKTlbDBELqwNgbv7E/A123jB5AO1f2PI1gzFQOCAPJicfizsK4s+3A/sGbLscaB/p783XvrTjDGa/MCiKKqPtbGiaujYZf6N/TUc31H0yEgzRlhZKqc22q/Bbb3Ht7j51y+p+rOnSa+25fEJZwhYgtYUJM6swyFccna/KgsAluSsX2B8v0+23O543r5o86m1U4vqJO+rSRiIMazdpFNYmh+ZGEYWSQVYbZECubZoGmmmgaaaaBpppoGmmmgaaaaBpppoGoo1JpjYIBFXY3I/wA/t/1OpdR4sAACOOSL32okCh83xoPXuxz78V/re/8AlrhdZ1YlnhhNsMy9oRv2bNkjfEPirVj5EKbDa2PU+osqc8GAZQvOTv4qm12AVNijdDegQeZ9NeptN1LqykdtbBxYUrBSiWRyC0gulsKNqFkLXqKdOGtvEk0K3sEb38XftqXWr1uWwBXEkKwb+U2PnkkgaCdmNrW4PPvtRre//wC/9dEjAJI/UbP9aC/8gNeowIsca8K72QNuD72bv229v89AGV+1f6njf9vf59tZ68ZgNztrRf17pwSvdRmF2qHNttqwW2u9qrQbZ4peLrxratv9KrWLzgEGxieDRNklQvkNt7/vf7a43U/V0K2VEjEA+Jxh/wDdjMynkc/uTxvrkTfX+2KCGxX3OwIGwLFGRVFE2fOgPcXoLi0mIryahzV7fO3J/Yb/ALayf2559q/1v2/pr5z1f1ZMKCTqpJXxVPJvtTEHGUNYUgktzW9A6jfqeolYLXUvniAGLRZHdgwzkMMnzWAHJIxCgh9C6rroohUjpCv2jJ1SxQHib23Nf/BrS6j6ngXfJ2AvdI3dWI2ruBcLv9/Y/B1Weh+l+qZCypH07GqBZkY3e5fpioH9Ct72abjn+t+idRAoeRYjlQL3GoU54qruojZQ4KqQWZRZXIXkQs8v1oGW4onbjyDK61zeUAkrj3HFnYUdaUv1fM58BFtyqr3ztvdLIJF9jXbJFVyQBWYoJ5hZSSRhsCsKTrdBiB1JZmAOx3vgbbKupHi6kkJJFKQVJACDqz4viQVkkZ4yGvfiwfc2A6HUetTM1NM2RpaBQG8vECP8maidqUt8A7MdaPWS+SCTZiTiJaJsAsVU9UikMayBWXcoTeKjXvS9LPI7dOEkOCgsrdt6UgABoJJRGgIOy1xYBoZHDrfT5OlkUSOsZZSQCML33cKpHTkjYMHJqlY0uKEJOoOUYzC42CBIXw25YfiEkioA34uux5DEVhGpFhdo8ScVzQEMxVwVjMvTEWAOF38b3Y6iTKPzVgLbEsEeABywsl+mftNd35kkEkXk1a8hlOdKFdiWqTC6IG6CTpSX2FCyx2AFimbQZdPISxwGSYq2cQsA52HMnSuY2O2W8YH5bE+IUG9fSnrQlTtllLx/4iOSv7gKrCrH3KpoqeTr58hd3tollshvBoepK0qlrU1MTa3lkopVBNKA2/03rJjlG8mab4kyO2PzhKrlayojuKfKzuVXQfUdNavpvqCzxh1IPsRamj7g4ki/7nW1oGmmmgaaaaBpppoGmmmgaa1Oq9WhiIEksSE8BnVSbNCgTZ321pdX9VQR89zfYHtsqsTxUjgIbq7uq3ut9B0p3YBsRdLYFcnfxu/eq/a9cmT1EdqGTEIWBxJUgKGq/LEhCdqBKgkAXqvevfXavG6JCpa1UGVwyAuSEsxBwxxBYpYtbF864vr/AK91XU9PC4jWvBTkhjsvSvUrCSMp472aIseVA6DsRrN1HeMaEiVFosBi4zRJIyyMTlirU/jh3vEUp1aOiTp+jjAYwQXjYyCC6CbZGzZ+bNnk6ofpnTMkYbfEgnxLsigtnXcjaWJiBj5MqghQ1DxAkikSMEBkRfZlIQfG7dM4I5ryjuiBuctBe5fqSBfd2+CsblT8VLjhv8kge91rnP8AWCsrPFEWxBtiwYUN92gEhHN7gUDf7aqcbl7KKWcf7TBqr5M8KRuNhdEEGiPtFnCVHlGSuHdSoOCLOQQwIYOrNOg3slgfusjcKA7U/wBZuyZIYQuRu/zSjAn/ABBICGGy9uwRiBrXH1BNICRJPKh3BiXMAUOWRYmUjc87iv07nmdNGSVbzDEjJWZJZAccO3s6TLewoZ8AD9Ta2JlGYElEn7DIVJBO+w6hUk3xvZ24b2UaCFIs2ZcFZubLpKfkNgytOnI8ryvEnegGTSExSOMkr8od34YAiOeZJNhtUZ9itnfU0pNiN1cncorLIxeqvFJ0cbFq8Xvy+XXUUkrE4lglBT27eMspsD8meVUU+NeB34BoOSHrxqjAiJw29qsZffbcQyxZNf8AMrke5IBUGKTp3REQRvElgJmgRVYVYTpuokYE+RAVGU7nklq6PQ/TjSktFFGFNBgco8g1EMqyRyAr+6sPn2XVv9PkDBFALdtmF5EUFd0DN5EO1oNyd7Y7bjQUnoPRJpSsYM8SuMrtokT7Rg0IjVJOQuKMQeCMRv3/AE3/APzfpYmWR85nSmW2ZQpDZ2FDbkkC8i11/vNfdnZIvtVRx4hd2ZiiJW3AOIJ4FLdAa2I3AjUmiMRZuxWO5JJNj+5/voM0ipaGQuzzZBP9b1F1DKRZLL4t5YkUCLNsR4/b8j2/bUuRFgAcHHmqAGxNeO5/fYf21Cy8BDja7UVoAMtkCuabbatt60HnUyBImLMqBd2ZyApGxbdicRuRvxrYjb2Io78WRV0N6q69tavVpjFSKuzKAGXYfmizj71yKrgURzrZORbagKHtd77jn4Hx76A8R5U0bveyOACMb/b/AJ/OtT1DpkkKxyAMGJYZURYAGIT9WzEi7o7+w1J1qULJ8Sy/zHewqriOQSf2Hze+nVtTIdxThbonZgNueCaF7gH+lgKT9U/QRSF5enkxkRVK+JVyI/JI1eJ0xYttlRIBIAskn5+etmHWLnvkrSktGxDjtpGjdxkWU+KMTuhUFRQCkH71NWDFTZBvlj5A3W29fsNfP/rb6P6bHuiJYnmcpKUgzL5ENHYVTJlkqqGiJILFsWq1Dif9oLK9ti7qDZNT4qrZMU76ZoNgSWdKOLGgoB6jvaA3SDcWXCWOf4olhA3PDCrO+R2rXRdRIvlI/c8EDxGbpmPcBppKORdlxJbJQwsFvJRXcg6Tt28QEdklmAnRMixYkyQyOvLEjyUAmjbEAB3Ppz1IwsDR7TbEhGxAvHYwu8IxO2wQcAXROr2rAiwbB3sa+V9NKHbhc/2MUrAi08WjaOVhtjatJtiLsvq5/TPq9/kyGnG6BjIGYb2KlUMar2LcHehoLFpppoGmmmg4HW/V6I7RrG7uhIK2gOx3Pby7pFeQpTYK1djWhL9ZSG1VYo33oMSWPx+VL2if/aTZsA7HW39Xel5J3RuFHmpZMcRvmVkRkBX3PjsbLeAGqvEpVLXJVGxrNUr2oIZYNrqqFbKKtqDo9T9RdQRkZDF8ikiF/AE0eLcciSr3utac07EZOWKNv5tJjX7mTuw8UQbX2PLAajgFHOIeLbN2uP6lulYr7ctH7D2TXkIGdLRy3tMS17nItAY5h7kkox+4ncqNB70yYqVW+2eCgZVr7aP4dnir2oouxA9mOuP6z6nHAhZpBEyg+a9uwCQhcN07IxZS4JtBdNtiN+tIoZsWxMg+3LFnFbFQriKf3rZmPlVksTqu9N6Wer6p53phG5VY9pGftkx5sO8J0Iw2+4bBvtGJCH0rovxzfjDHjixph3LJFVIQkTb/ACXU+Sg7lzjZDLGjdwGNQTTFcPFqqs4HR7oVuh2AHCto8xkbKNe6wsOSruVo0VrsDqVNk7AmjkPuIqSNRlYZ5CwC7uJXCg7KoyjmUA+wBB/4RoI4yXOQUlW8hIGWVlP3XnFAZFPuc7ok++A1miZNWTu6WVJkaZk5BAMciTC8qrE/dX6nOsplBOEhUt+nNlLD3BH4hUlv3sOTw12QNJ7K4ybFeBLYG21heqVl4PCycEqDdnQYykMwOxlXgHBnI/8AyCKf2/mP2g7hd8OuAzWR9+L7hIoUxFDq0B/UTSyWAxPOOtgs2GXkFPIOYUngij3enINVsVBI5CjT6bgeaVVhFxLi0rHOBaNgoBE+DyX5VgnORO4XQQzyBdpdlxumEhVUJx2WZJIidscVZf5R9xOvPwkr2ipMgwYqQkikgsuTCPuGBxYTcVvvQUUbHD9OQwNEIu3lAQzt5AhAHtmGfk5seRBJx35FdFZGMjMCloRYFWbMaGQkv4KFVvHnfglRkFQj9Ff7UgYyXvQIBsZWzS92EijxnYDUKbiGXpesVmAjCIAmQRmUKxvNHU/kMGGF4qfu2tdfSOnlLMxsUPGh7EM13t7jH/5uSV3DakMQd/IgqD88A7jbnmronQcL6dEUUdxRDIxmQ1Vlu4RLEHepCUYUcwu5F73XaMh7kdmiVa0538TllYFCiOCTkDtR1xUkkKPIQzK8MyOiksRMkhUhVogndlsV9g2Nit/07rXI/NXtkMVpiDZUEtMhA3Uni62HtdaABUjMVKuKXIXTFu0ALYbZUo2sAA7g3raYlY4whY7xrb2SV2yLXvkVB3PvrjwdaGgaVpQnaouVV1Ea4I1kGyWCENvkBYvYWe7FPkgYGxVnxIJrkYcg37ciq0Dpeq7gyW8bI3FEkGjt7UQRvvY1AGP5ZRANnHsQo9lscEkDYe4I351j6V1OSyMQwqR9iDdUGrk2RdUOCKoEHWv1shjhd8FCiJi0fACqHb+JsFNfsd69rOg2ein/AChjXtiDtfiGK17HmtgKqhWvZZgHUBWy/M4oH7lY7Hamr7v3HBYa5vosrN05jF5RkICtCguytbDE0ykHEEWGFbVqdvUSk4QYsH3O+OH5pS8QhJJsCyaJUcXeg3erdgfywt+LHgkgMAQVsHdb8vauG4OjJ1Fjp2Umw2HbVsVNimJAu8ACcbob72Adbd5ykFmpGWgFBFlCSGJU8bGwQd64IvR6rqEKwlklBabtLjavuXN7EkoMcyLApLOwrQbaz5QuRnJ5yIKCsSRIUOxpaBB52oaSdKs8MkZjUIxarCsCcycyhBH3DIc8g7HbWp6l06RdIVMkYXMHOTFAMpgQoCKATviorc1e51n6A7OkciFe0U/lxLE4lGArGqJ3UkGgQTewfJvqH1c9JIiTO6Eq4UjMhyjuVEVwPG0dgAKcqWTy8icel6BGHsqyyXJLhIqRjx7jFVEkMqS2t821WSBuNdr6m9Q6Zgn4ycOpPUKpRRIQspjn6ZzEVIJVQgsqRxexOqt9OennEiN84iykI/S0YWaJHUI0pxMZEiGshRK4x04Og7fWx3ZJ/NX9LlLcAUylOpiDkEbVclVS7gnW70sjKoeLJQD+jMCwa37DSQ+1UVG647C9R9PIxjyqSPHxcFZIwK8axXuw2Dtuq+w/Ux1F0ygYbLkyqrLURdWoLgABDMPZaXIbKAKDaD6L6T6onURCRCp9jiwcBvcZDnmxxsQaGtzVG9J9XPTz1Ixxk/nkKn3IIHUIrn3OzvtntSjV5B0DTTTQNUP1v0r8PNai8rxOKlseCoKMkxIv2Mho/wAz6vmtP1X05Z4yjV8iwpojg0ykf5g/56CgdRWVPTZcCQozfA2nWOTnalc3wNgde9RuMJTt+kyE0TyCv4pGU8XaycgNtYGsxA0eUTBlUEjYOiXwVIXuwAVQohNiBXi2sOm4OF2vvHsK5ot0rFSeT5xjgmqCjQRzs3bxt13CCslX4tVkd4GIBvEOpo0CG4x7ufgD9lBkOLVsPEQyyWq1XlE1cVtjqPqpVBEilclPniY7NqQMmRA25aqmQC2ospcETT9QIlUkkI3K+ao172qsJYCDudiu2/CqNB66KlBlAU7BHAXfa1VOpQMo3FBZNtq8mJ1mykDB7wbjPLHf9IWdZIT8UrgVYGyHXU+moixki7bJFICLWKaJgy7gk4CICr2U8ncHJqdP9EsWIcIAG+8KikijbLGS8dbDxxW/gAUQ4h60L+Xl5cKgcRgjdjfnJAT/AFC2TdeSDVj9O+lJCFcsICR5BAQx5qzFIsZP/tbYn3YnXXi+l4AKIY7VsxQEVVFI8VP+XuddfQcKD6K6VWLFCzN9xZmpv6reJHGx+B8DWXocUcbShEWNIxHHsFUA+cmFDgKJQvPN1+/nqf1SiK3a/NZcgWphHHh/EeWesVVKNgEtakAE7a5/pE/UpCUEEp6h5BLI0jYx+bB2Ae2ICxjAKA2JVQSfu0Gh1F9P13VF5nkrpZuoVKRfESBwga7LIxq2AFPFW4kLYekfUiSyqYr7MmRbtqJFZ+6fzQ9WHsBzn9qVYBZRqaXoPxkss0kkSxxNGsvbBZWiiykaH8Q1ZYubcqtAZR7Eu2pfR4T1CsYjiQqzo1IVimlykWBSAQQqMMiNyJTuMqAWfoOgMSuM2bOSSSyB45sWxG24F7Xf/TXH9PVWi6iTuFcu8LFPiMEBbEMwZ1Km8aBJOx2Ooo/qCbp4HE3TymYGZwqi0wOUykzmkUKpCNZytDQNi9T0qGfsLHJNBFMM26gPGAcZ6md0USUDmStm1vLY4gaDvQdKIZyxkFTmlU4qBit4iqLkks3v/wAydFuvnEqrKOnEpRiqplJgFRi/UsSoZUL4KAPnkk7aXU9SsMRgkboZ4VBMYknKv2huq9sRsXZFIAZTk3jwTrQ65qjZMEhDsKRY16ZG/wDTEuQPUTLnS+CLlZBBUnQbn0t6EYemjkSZw8gQSMyomTAtGzlWQEEAgBTVCCMY2GBsUvWlY0OSWS45LB8Y5GG9Xvhlt8Hc+/A9R9Vm6maKCJZlWrdrWNyjZRiZo33WIHyAandgAoKq51qfUko6ON0fqTIRHKIIQKkTuAjN5S5souSxmkJBxGbEWFi6HF0KxLFGJFlkdcsjnIxtjgeGYklr/YfIz6v8R+VgACxwkIo4DtyfmDPdlEgT2sg3XOqr9L9TP05iMwPTdMCOnHdwjLsIsEd1uoyGi7dDZriwsWW7/VsemaQtMJZeoZVgjKhWx7h8RiQzhWmNtsFXG+GZg6PSwdtnGy5y5DcDIMnF4CzYO1k0B5VQ1xWPcl7RlQhJIWDflY/+ZabsYDyV6jWiecBW+RPU9TyEgd3hi6dVydyxRyQsi4EnxC+YYNdgqRW96pUIm/7QWTpgzxERA5JJ3J0hgLtL3GIXfuIoL4lj298Qugup68HqXQbtEgcj5EgIQWftFxGzxx8apHp31GBZBaYDqJdl7blA3UrJEWUEvIR3aQIFYgkUSUOu36r6pOACem6gyMHdYwVYRHPtI81MyDwIbFW3wk2Bu6bP6W8nWNDEHjBHagQgRxxSKi9TabfmCKZUko8KqruSRoLr9O+pJLEnTvcxmSPIEMbhfoUcytZPgWBSyT5bWTqOHqG6dJen/FQgB8Wm6iRUlRW3rthcHPboo9qN1tfEg8+L1rqukDdPMwj7AGDokUcbIEDBVaQ0QqkAqACW2tQQdTD1CZ2Y5SS7Vkoje1942aHpHHNMQDXmBZIOgn9T9N9NmoRQR9ZKqhY0jPcRGRFRSzX24/EICzbkInOI1xz9FP0sjdsOUyYrkFmDILC4yOjyRMqsUa1bIAUwBxGxLPbYSkk7Lg8i9Q3Pg2EvWYlr2ox7sB40utcdGBuYY41B3I6aNQG97DdMoZjkTauAc2ago3CESRqxcGNDYs1BG2NUQwYxPEaBBU5BbYVbUNhmYIVbxT7SHzWMcAABxNBRBqgw2bHknXvTOzfwy5G1dt5pALH2q8Usgo1fmgFgtRtRqN4REd8Ynrb+FGxWvcpNBJ45XTKPFvdmJ0EkAZlpM8ePAPV3yfw5lhJyFUU3YVVCja/pb1dWHZYgOnAJpiv/AAGKMiv+Hije+qj1R3uRUW6BzTCz9oYjqEZWseO0u2yA7nU3T9Q8RV1LKvINuif5ju9PX7jAEfsmg+k6a1fTPUFnjDqQb5plaj7i1JH/ANjW1oGmmmgrn1X6KHHeQDNBuQttj8gq6SbfAbcFgAS2qlM9sC1Zg2okKs4N7j/xKxycjapN6B+1Rf1AjVF9b9KPTOQlrC+6he6qj5QgB4QBt9yICpUWQjaDjdWCVGbMoBUq0hkXbnJfxB2oE3hMpokn7gNXDoeg6PpKmZ1VpPIPLhE1EAlcQq/NkEXZ34AFS6YUSYv63Ff/ABEF+lat9zbxAWCxB8Rp0spV/wAu3YbBY288aCmP8oLMADhUeMKAnKRyb0F6b6iQmoklnoElkUBRVbd2QrGT5DYEnn4OuO3rMjTFx1HTR0BH2AG6pwLPmVhcU7PS4+VBDvZIFekZXCu7FqG8rqJVoA7pJTYgG/8AbilLMTZGpHjDoDbMgsG0MyY1RAQd8cDjKPhV920HUm+oZy3bEwv28YomagW2iuWZiw3CdtTiNze+tLqbzCy5yGQbdxC7E3fjHNLvuw2jhAtkHA1rKAwKozuNgRHTLzYZokkmHP8AhAE7nxWghZR4oxsjySICIkgG1Kd5PEgncw8WxFkaCduuEZRSgDKVZBK9lSu1x9PN2Yo2xBCmMUPI8DfzrOtHMpLA0cuoJOSkWzKkvb6ZFFKfHPx9rYawHU9sYqzQi7xB7LE2PIxj8Nvxd53svyDk3UdqyFaPLfcr05JJIYF0hiDm7P8AFotvZAvQavq/QP1HagYmmKIscqlajDrYSPtxqrFbUuiMVXIh6Wj3OiebpUESrNAqeRj7STIFe2OHVllU05NmWmpSSPIMedB1naQlA8SMAGZQkKslEq3fWGS6F+TS3WTWLGsI3VrbAMQT5BEm3O5ymKdQ5u/1Y0CgCg7aDdb1RpQQXbqB9pQyrWwsB4ujjksNy2RAoge9a96/17vEBuySpyAEMZdCNhSzS9zIE3/Du9hZvWkJ+9YbKWqFeHVFCD4sS5kKtkDeMKWwA4S9eQ9cSQvce9/y4nwxI3xC92PYrvfY4yajanQG6vCl2SmvBiqHe7UQkdPHZJJDN3NySBQvXrHsqGU9iNgd8B09g8BcVhFBTefdYgDizYxi6kxqED9vioxl04HAPH4dmx2BpHagg5O8iXExJfAv+onAmzZJndYGbcXQdyTfsugdMz9tguapuWEauA7Kv3SSRLuao79Qf0hiKbUnpvSxF0cDNUYEQwxq/mWAXyg/JioqAWkZmKxkZBS163U9O12/5gUDzZg4x3Ixk6hQRVE2stgHIkkrr0h5dzlMosE20qA0CTcolh3FWFkWjS3ZY6CwS/VRlUqo6ajkuIdurfiwGggQg+PkQHPsL3vXH6LrO0WWLs9O/wDJCvSwk0d1KIZ5WIYnbHlwPnUOEki4juSIRjipd12NAEIZunoHaiEXkHZK1iZJHJQW4Ui4wDIqtjeBjgZowCpsZwitmokqNBIkhztyolLEo8jKr1lRCydQTMoIWrjhQeLlR9p10fTvU16ODBBckhaV55yyCWRiTI6xm5psVAxAH2iNcvccpskpaClhtHSixVkfho3jZyLBowuapd7OvZIO2LKmEGwxyWEvZqqb8OoB3FsklsQQKUaDL6l9UmZJI83EkmIJMSAiOnVUh6YuWMjvIUXuHyKsQMUJ17B6V0zdMkA7nUxJM8nT9RH1UKvGzr3iDIXVwwLOStN4hSb4E3SOnTlZEEShQakKSTDFuAgRIunhFD7gd1QX7nWDTrNbKHmcnyYR9MwLjez2IJnAPJy4BUbk0Q5nTdO8JP8A4np5cyJMYuoAkDjbt0JI0kJjUEMMQjZmita25ehLeRizVd85IUBwNkXJL0+OK70RIKUliSx1N1XWtsJCwJHEkvcJ4NmKTqowTdEgxgfpo6gmjjQ5GJVPIDiODcnyGSwRq1ke0tFt7IW9AjbIFVLtyMI8ZFqtwYklnAFfyoOKvy3jl6dY2tgkTk1XZWI5UKKyV0+QNhTRY7hfZrkkmYp5NIY+bd5SuJ8lfOUzwtXNsRxkdsRrzpx4nAUv2nt5hePtJ6ZnjAo/qjFBhtkToHVtYBdVqzi0iKSd907k0csbttdiQZMvsq3ohITJLCc2mapXN5RGWAijdlRscjXiNYdOLJwrLgmMLkDwCfwro9mqIaM7rVYg3uQ+izuchC5J3yZVu73uRhDNudwTl7mtlGg1IE2uIGvftWLHBBPRvsRxvHY4u2J1jFTN44s/uUCO3wG/JaKbeqPiboi8VN95PpCdz+Z2/wBi7d47bD74+4vxfcJ2vliRvJ9FAipZWcb+OIdaIHjj1Bkrf4ragKGxDl+getdqXF2+/ZlZ1sfDESokzVzfnYs+41er1yOn+lunQVTsNrDSOVJHuY8sCb349h8DXVjjCgKoAAAAA2AAFAAew0GWmmmga0/VfTlnjKHY8q2/iwGzeJDe9GiLBIvfW5poPmXWpT4yVmpNB2jYgjc4nqFSQnawyyHdcroLrHqftGew5AlyA45C9UjKBR/TIKDHfI6t31T6WWUyJYr7wGYAjanK4shIofch4FkBdVDpCRZj9zuYrAyHkbbpHOxBytorFknyYAB7iR5nIceZVx4g/wAMSIzD7gAFSaJLA+4Br8JQr3CQQAvmwje7XIKvUZBVIF7nqGIAJ5a9eQgF/DEt/uBWYEeJB7DRzXwptWP2i/u16JCslgkSb1uncIO7Lcghn3q9mYEqbOKgEJpOmZl86kVdsmKSIONi0642bHisx5xsAHUUl4eZOB93L4newymdZYCQRyHHGRIAUaxlcI2TBI2oUxBgOFfpyETtV8mZqDE8sBqZpHRu5bqxFF2oHGwPKeQRjc4jFZm8go3CsdBHAWVbW1T5USIgPN3GZYKIN7qKs75Ns6Qc9sbb/wAP2/Scj0bkbfb5Rj2W6VjryRguMjBAGFiRgIy4NsGWedA7EWSGWYEAswrxGsup3oyIpAPMisoyoAEzOs2xG1LIhAIHLEAMIQM7Si+5tMGffyIyhMU29FrZDupJsBRrGQjPyosB+ooXC/sJRF1Axy9mJpvdm1OzdxbId1/SN5gDfkC5/ELdgVQTdK4BIyjkV1/LDUNwsTiVLq9xcm2537QNMW220EPVcgS18Yy/v4ik6pRzVUkoFgKL8jrLqLC+ZYIf58lX+YEd9ZIP32ZQRZ4UDXkDqPFAVABtInpmU0KaJTHjjwVELGqHLEa9V1QkABJCaByEbkk+LGNR05azyAWs+N0p0HihlW1tV98TIqA/BMRlhog/qVau6yYVJ0i2KjBHuO2K3NCm/CtXwKaMey8Bjrx8FNupB9jIwib58ZO1GWI3oiU/zEnYnOU5oC6qcd8nVxdf4ziUVR/TIPFq2PARoA5tMWkHOJRmI+CYjHN7fqQ8BiKUagnxytypYe74l65Fd4RdQGW72ZmFk/cwrfPUF1yC5rx5B5wDdEZh54xuPYCytXQvWMHUuQFidivsIiaBqyoHSyL83Zi+WO1DQRzdG7L+YjUvJlU4qaoE/ikoAg1Sy++IP3HRIGmSgGlUfykygEG68hN04YHkZLuLNADUvTegTE2sLjgZYqho3X5n5E4I333IBvdjt0U+jp3Nydrjlz3jtsOYxIu3sJKFAfJIcfp4zRCNGKP2RyAeQ3I7UDzKQQS1mMUCWO5FYxOieCBQf90mJiKoqYEMDWLoinIFDliNWpfosMPzJmb9sVcDexQn7hG++xA4+BW/B9L9OoAxdgP0tJIV4r+Hlh73xySed9BSTJg9kJG/yUjiY2dz+fGrNZF0sp3BF+JOsx0ssworNKDQ3EsgO/iw7yywmj7hwNsiQMRr6B0fpkUIqKKOMbfYipxsOBrZ0FE6P6b6rgJ2xuaz7IsGtkV5Y9+fsHubttt7pPop1v8AMSMH2jVl9gNzE0aN8bpwFHsbtumgr/T/AEXCrZFpGaychhEd9zbworHfy3PP9Brfi+nenUg9pGYAAM47jCrrze29z7+510dNB4qACgKA2r/pWvdNNA0000DTTTQNNNNA0000HhF6oX1R6UIpMmoq32lzE5FEtQMuL2pthjIT9xxvHV+1reodEJo2Qki+CPY8g7gg7+xBHyDoPnHVXQEuwuqlsLkPEUnVK6UQcaWSxkFG5YjI3h+oIf8AjCk3xv3umJtf2BK+yjWX4UxM8YXFl8WEYZbFe/4VthTbZRDxcbWxOoIqzNEZ2ASnbL3wp/IaKazWNFDutViCSEsF45RWBzcWQT5Pn07SR0bu2j4ORo4jUfTAf7MWRf8ADotj9pBPSOsgK3W8ZI2F5Mx17KQH88c/hyjMD93+2WKf5YHJvdqoKNba+mTSmu3LJwRmjGtjX/mo7UVY8ZbG1UWJAa/TT0zYt+Y2zFChdhdgnEwzkWOPLcEXSnXiFUJBVEaq2PYahwbYQyvQJ3MjijluSNdWL6W6lxRUBf5XksUeV7L96Par2I9lFC76HS/RbLsZgo91jVh77WrSGJjXvhuaPsAArMwANyDFjXnIuFHbdSyIcSKFfiDXitsSwMjoG3bMrVhpUEwuzkisQ688EzKCSfZBq39L9HQJe8lnkq3Zv+ogCAkb7n5Pydb0PoPTo2SwxBucsFyusbyq+Nv6aChwxGQUp7oJFKrGb5xtSJ40BF8utfdsW23+m+mOpIoIEXjFn7YKnYr2g8sRA+MRscRQs6vmmgqXSfRTrv3UjvntqynnYko6xsa5LR7kDalA10en+kIVbO5C3yCsRJvktCqsx55J+4+5vXc00HPj9A6dTfajLHlmGbHYD72tuAPf21vga900DTTTQNNNNA0000DTTTQNNNNA0000DTTTQNNNNA0000DTTTQNNNNBHP06uMXVXHwwBH+R1lHGFAAAAAoAbAD4A9tNNBlWmmmgaaaaBpppoGmmmgaaaaBpppoGmmmgaaaaBpppoGmmmgaaaaBpppoGmmmg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34" name="Picture 18" descr="http://t0.gstatic.com/images?q=tbn:ANd9GcSxPkJt8GWtw9xQoaixqN42rL-IpRIo-vmzMaZYqHzaUwddb6Z0"/>
          <p:cNvPicPr>
            <a:picLocks noChangeAspect="1" noChangeArrowheads="1"/>
          </p:cNvPicPr>
          <p:nvPr/>
        </p:nvPicPr>
        <p:blipFill>
          <a:blip r:embed="rId2"/>
          <a:srcRect/>
          <a:stretch>
            <a:fillRect/>
          </a:stretch>
        </p:blipFill>
        <p:spPr bwMode="auto">
          <a:xfrm>
            <a:off x="4714876" y="2285992"/>
            <a:ext cx="3500462" cy="2181627"/>
          </a:xfrm>
          <a:prstGeom prst="rect">
            <a:avLst/>
          </a:prstGeom>
          <a:noFill/>
        </p:spPr>
      </p:pic>
      <p:pic>
        <p:nvPicPr>
          <p:cNvPr id="9236" name="Picture 20" descr="http://t3.gstatic.com/images?q=tbn:ANd9GcSG5T2PrQ3hQpWF4LoZITMx4amkrbQRgm3i_Quota0iQreCg6SOVQ"/>
          <p:cNvPicPr>
            <a:picLocks noChangeAspect="1" noChangeArrowheads="1"/>
          </p:cNvPicPr>
          <p:nvPr/>
        </p:nvPicPr>
        <p:blipFill>
          <a:blip r:embed="rId3"/>
          <a:srcRect/>
          <a:stretch>
            <a:fillRect/>
          </a:stretch>
        </p:blipFill>
        <p:spPr bwMode="auto">
          <a:xfrm>
            <a:off x="4714876" y="4500570"/>
            <a:ext cx="3565806" cy="2214554"/>
          </a:xfrm>
          <a:prstGeom prst="rect">
            <a:avLst/>
          </a:prstGeom>
          <a:noFill/>
        </p:spPr>
      </p:pic>
      <p:pic>
        <p:nvPicPr>
          <p:cNvPr id="9240" name="Picture 24" descr="http://t1.gstatic.com/images?q=tbn:ANd9GcRif1cav2cTG-Q23pj8s2YCLX3WX5aHNDxafjVqme3C9ocoxVAajg"/>
          <p:cNvPicPr>
            <a:picLocks noChangeAspect="1" noChangeArrowheads="1"/>
          </p:cNvPicPr>
          <p:nvPr/>
        </p:nvPicPr>
        <p:blipFill>
          <a:blip r:embed="rId4"/>
          <a:srcRect/>
          <a:stretch>
            <a:fillRect/>
          </a:stretch>
        </p:blipFill>
        <p:spPr bwMode="auto">
          <a:xfrm>
            <a:off x="4857752" y="142852"/>
            <a:ext cx="3143272" cy="2084127"/>
          </a:xfrm>
          <a:prstGeom prst="rect">
            <a:avLst/>
          </a:prstGeom>
          <a:noFill/>
        </p:spPr>
      </p:pic>
    </p:spTree>
    <p:extLst>
      <p:ext uri="{BB962C8B-B14F-4D97-AF65-F5344CB8AC3E}">
        <p14:creationId xmlns:p14="http://schemas.microsoft.com/office/powerpoint/2010/main" val="534988408"/>
      </p:ext>
    </p:extLst>
  </p:cSld>
  <p:clrMapOvr>
    <a:masterClrMapping/>
  </p:clrMapOvr>
  <p:transition spd="slow">
    <p:cov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536" y="260648"/>
            <a:ext cx="7239000" cy="1634440"/>
          </a:xfrm>
        </p:spPr>
        <p:txBody>
          <a:bodyPr>
            <a:normAutofit fontScale="90000"/>
          </a:bodyPr>
          <a:lstStyle/>
          <a:p>
            <a:r>
              <a:rPr lang="ru-RU" sz="4000" dirty="0"/>
              <a:t>Все множество Мандельброта в полной красе у нас перед глазами </a:t>
            </a:r>
          </a:p>
        </p:txBody>
      </p:sp>
      <p:sp>
        <p:nvSpPr>
          <p:cNvPr id="63491" name="Rectangle 3"/>
          <p:cNvSpPr>
            <a:spLocks noGrp="1" noChangeArrowheads="1"/>
          </p:cNvSpPr>
          <p:nvPr>
            <p:ph type="body" idx="1"/>
          </p:nvPr>
        </p:nvSpPr>
        <p:spPr>
          <a:xfrm>
            <a:off x="468313" y="1988840"/>
            <a:ext cx="8229600" cy="4170660"/>
          </a:xfrm>
        </p:spPr>
        <p:txBody>
          <a:bodyPr/>
          <a:lstStyle/>
          <a:p>
            <a:r>
              <a:rPr lang="ru-RU" dirty="0"/>
              <a:t>Справа-небольшой участок множества Мандельброта, увеличенное до размеров предыдущего рисунка.</a:t>
            </a:r>
          </a:p>
        </p:txBody>
      </p:sp>
      <p:pic>
        <p:nvPicPr>
          <p:cNvPr id="63492" name="Picture 4" descr="mandelbrot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789040"/>
            <a:ext cx="7704137" cy="288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4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ятиугольник 4">
            <a:hlinkClick r:id="rId3" action="ppaction://hlinksldjump"/>
          </p:cNvPr>
          <p:cNvSpPr/>
          <p:nvPr/>
        </p:nvSpPr>
        <p:spPr>
          <a:xfrm>
            <a:off x="8240242" y="6492200"/>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
        <p:nvSpPr>
          <p:cNvPr id="14" name="Заголовок 13"/>
          <p:cNvSpPr>
            <a:spLocks noGrp="1"/>
          </p:cNvSpPr>
          <p:nvPr>
            <p:ph type="title"/>
          </p:nvPr>
        </p:nvSpPr>
        <p:spPr>
          <a:xfrm>
            <a:off x="467544" y="476672"/>
            <a:ext cx="7239000" cy="626328"/>
          </a:xfrm>
        </p:spPr>
        <p:txBody>
          <a:bodyPr/>
          <a:lstStyle/>
          <a:p>
            <a:r>
              <a:rPr lang="ru-RU" dirty="0" smtClean="0"/>
              <a:t>Примеры фракталов</a:t>
            </a:r>
            <a:endParaRPr lang="ru-RU" dirty="0"/>
          </a:p>
        </p:txBody>
      </p:sp>
      <p:pic>
        <p:nvPicPr>
          <p:cNvPr id="7" name="Герб России-фрактал.avi">
            <a:hlinkClick r:id="" action="ppaction://media"/>
          </p:cNvPr>
          <p:cNvPicPr>
            <a:picLocks noGrp="1" noRot="1" noChangeAspect="1"/>
          </p:cNvPicPr>
          <p:nvPr>
            <p:ph idx="1"/>
            <a:videoFile r:link="rId1"/>
          </p:nvPr>
        </p:nvPicPr>
        <p:blipFill>
          <a:blip r:embed="rId4"/>
          <a:stretch>
            <a:fillRect/>
          </a:stretch>
        </p:blipFill>
        <p:spPr>
          <a:xfrm>
            <a:off x="571472" y="1214421"/>
            <a:ext cx="7262332" cy="5446749"/>
          </a:xfrm>
          <a:prstGeom prst="rect">
            <a:avLst/>
          </a:prstGeom>
        </p:spPr>
      </p:pic>
    </p:spTree>
    <p:extLst>
      <p:ext uri="{BB962C8B-B14F-4D97-AF65-F5344CB8AC3E}">
        <p14:creationId xmlns:p14="http://schemas.microsoft.com/office/powerpoint/2010/main" val="31732909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Артем\Desktop\figurka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460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1115616" y="0"/>
            <a:ext cx="7056784"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ru-RU" b="1" i="1" dirty="0" smtClean="0">
                <a:solidFill>
                  <a:schemeClr val="bg1"/>
                </a:solidFill>
                <a:effectLst>
                  <a:outerShdw blurRad="38100" dist="38100" dir="2700000" algn="tl">
                    <a:srgbClr val="000000">
                      <a:alpha val="43137"/>
                    </a:srgbClr>
                  </a:outerShdw>
                </a:effectLst>
              </a:rPr>
              <a:t>Математика, </a:t>
            </a:r>
            <a:br>
              <a:rPr lang="ru-RU" b="1" i="1" dirty="0" smtClean="0">
                <a:solidFill>
                  <a:schemeClr val="bg1"/>
                </a:solidFill>
                <a:effectLst>
                  <a:outerShdw blurRad="38100" dist="38100" dir="2700000" algn="tl">
                    <a:srgbClr val="000000">
                      <a:alpha val="43137"/>
                    </a:srgbClr>
                  </a:outerShdw>
                </a:effectLst>
              </a:rPr>
            </a:br>
            <a:r>
              <a:rPr lang="ru-RU" b="1" i="1" dirty="0" smtClean="0">
                <a:solidFill>
                  <a:schemeClr val="bg1"/>
                </a:solidFill>
                <a:effectLst>
                  <a:outerShdw blurRad="38100" dist="38100" dir="2700000" algn="tl">
                    <a:srgbClr val="000000">
                      <a:alpha val="43137"/>
                    </a:srgbClr>
                  </a:outerShdw>
                </a:effectLst>
              </a:rPr>
              <a:t>если на нее правильно посмотреть, </a:t>
            </a:r>
            <a:br>
              <a:rPr lang="ru-RU" b="1" i="1" dirty="0" smtClean="0">
                <a:solidFill>
                  <a:schemeClr val="bg1"/>
                </a:solidFill>
                <a:effectLst>
                  <a:outerShdw blurRad="38100" dist="38100" dir="2700000" algn="tl">
                    <a:srgbClr val="000000">
                      <a:alpha val="43137"/>
                    </a:srgbClr>
                  </a:outerShdw>
                </a:effectLst>
              </a:rPr>
            </a:br>
            <a:r>
              <a:rPr lang="ru-RU" b="1" i="1" dirty="0" smtClean="0">
                <a:solidFill>
                  <a:schemeClr val="bg1"/>
                </a:solidFill>
                <a:effectLst>
                  <a:outerShdw blurRad="38100" dist="38100" dir="2700000" algn="tl">
                    <a:srgbClr val="000000">
                      <a:alpha val="43137"/>
                    </a:srgbClr>
                  </a:outerShdw>
                </a:effectLst>
              </a:rPr>
              <a:t>отражает не только истину, </a:t>
            </a:r>
            <a:br>
              <a:rPr lang="ru-RU" b="1" i="1" dirty="0" smtClean="0">
                <a:solidFill>
                  <a:schemeClr val="bg1"/>
                </a:solidFill>
                <a:effectLst>
                  <a:outerShdw blurRad="38100" dist="38100" dir="2700000" algn="tl">
                    <a:srgbClr val="000000">
                      <a:alpha val="43137"/>
                    </a:srgbClr>
                  </a:outerShdw>
                </a:effectLst>
              </a:rPr>
            </a:br>
            <a:r>
              <a:rPr lang="ru-RU" b="1" i="1" dirty="0" smtClean="0">
                <a:solidFill>
                  <a:schemeClr val="bg1"/>
                </a:solidFill>
                <a:effectLst>
                  <a:outerShdw blurRad="38100" dist="38100" dir="2700000" algn="tl">
                    <a:srgbClr val="000000">
                      <a:alpha val="43137"/>
                    </a:srgbClr>
                  </a:outerShdw>
                </a:effectLst>
              </a:rPr>
              <a:t>но и несравненную красоту. </a:t>
            </a:r>
            <a:br>
              <a:rPr lang="ru-RU" b="1" i="1" dirty="0" smtClean="0">
                <a:solidFill>
                  <a:schemeClr val="bg1"/>
                </a:solidFill>
                <a:effectLst>
                  <a:outerShdw blurRad="38100" dist="38100" dir="2700000" algn="tl">
                    <a:srgbClr val="000000">
                      <a:alpha val="43137"/>
                    </a:srgbClr>
                  </a:outerShdw>
                </a:effectLst>
              </a:rPr>
            </a:br>
            <a:endParaRPr lang="ru-RU" b="1" i="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7828754"/>
      </p:ext>
    </p:extLst>
  </p:cSld>
  <p:clrMapOvr>
    <a:masterClrMapping/>
  </p:clrMapOvr>
  <p:transition spd="slow">
    <p:cov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indent="-342900"/>
            <a:r>
              <a:rPr lang="ru-RU" sz="4000" dirty="0">
                <a:solidFill>
                  <a:srgbClr val="F9DAAB"/>
                </a:solidFill>
                <a:latin typeface="Times New Roman" pitchFamily="18" charset="0"/>
                <a:cs typeface="Times New Roman" pitchFamily="18" charset="0"/>
              </a:rPr>
              <a:t>Список используемой литературы и сайтов.</a:t>
            </a:r>
            <a:endParaRPr lang="ru-RU"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0" y="1484784"/>
            <a:ext cx="8100392" cy="5348070"/>
          </a:xfrm>
        </p:spPr>
        <p:txBody>
          <a:bodyPr>
            <a:normAutofit fontScale="92500" lnSpcReduction="10000"/>
          </a:bodyPr>
          <a:lstStyle/>
          <a:p>
            <a:pPr marL="0" indent="0" algn="ctr">
              <a:buNone/>
            </a:pPr>
            <a:r>
              <a:rPr lang="ru-RU" dirty="0" smtClean="0"/>
              <a:t>Используемы сайты</a:t>
            </a:r>
            <a:endParaRPr lang="ru-RU" dirty="0" smtClean="0">
              <a:hlinkClick r:id="rId2"/>
            </a:endParaRPr>
          </a:p>
          <a:p>
            <a:r>
              <a:rPr lang="en-US" dirty="0" smtClean="0">
                <a:hlinkClick r:id="rId2"/>
              </a:rPr>
              <a:t>http</a:t>
            </a:r>
            <a:r>
              <a:rPr lang="en-US" dirty="0">
                <a:hlinkClick r:id="rId2"/>
              </a:rPr>
              <a:t>://video.yandex.ru/#</a:t>
            </a:r>
            <a:r>
              <a:rPr lang="en-US" dirty="0" smtClean="0">
                <a:hlinkClick r:id="rId2"/>
              </a:rPr>
              <a:t>search</a:t>
            </a:r>
            <a:r>
              <a:rPr lang="ru-RU" dirty="0" smtClean="0">
                <a:hlinkClick r:id="rId2"/>
              </a:rPr>
              <a:t>...</a:t>
            </a:r>
            <a:endParaRPr lang="ru-RU" dirty="0" smtClean="0"/>
          </a:p>
          <a:p>
            <a:r>
              <a:rPr lang="en-US" dirty="0">
                <a:hlinkClick r:id="rId3"/>
              </a:rPr>
              <a:t>http://</a:t>
            </a:r>
            <a:r>
              <a:rPr lang="en-US" dirty="0" smtClean="0">
                <a:hlinkClick r:id="rId3"/>
              </a:rPr>
              <a:t>video.yandex.ru/users</a:t>
            </a:r>
            <a:r>
              <a:rPr lang="ru-RU" dirty="0" smtClean="0">
                <a:hlinkClick r:id="rId3"/>
              </a:rPr>
              <a:t>...</a:t>
            </a:r>
            <a:endParaRPr lang="ru-RU" dirty="0" smtClean="0"/>
          </a:p>
          <a:p>
            <a:r>
              <a:rPr lang="en-US" dirty="0">
                <a:hlinkClick r:id="rId4"/>
              </a:rPr>
              <a:t>http://</a:t>
            </a:r>
            <a:r>
              <a:rPr lang="en-US" dirty="0" smtClean="0">
                <a:hlinkClick r:id="rId4"/>
              </a:rPr>
              <a:t>video.yandex.ru/users/alex</a:t>
            </a:r>
            <a:r>
              <a:rPr lang="ru-RU" dirty="0" smtClean="0">
                <a:hlinkClick r:id="rId4"/>
              </a:rPr>
              <a:t>....</a:t>
            </a:r>
            <a:endParaRPr lang="en-US" dirty="0" smtClean="0"/>
          </a:p>
          <a:p>
            <a:r>
              <a:rPr lang="en-US" dirty="0">
                <a:hlinkClick r:id="rId5"/>
              </a:rPr>
              <a:t>http://</a:t>
            </a:r>
            <a:r>
              <a:rPr lang="en-US" dirty="0" smtClean="0">
                <a:hlinkClick r:id="rId5"/>
              </a:rPr>
              <a:t>www.google.ru/imghp?hl ....</a:t>
            </a:r>
            <a:endParaRPr lang="en-US" dirty="0"/>
          </a:p>
          <a:p>
            <a:r>
              <a:rPr lang="ru-RU" dirty="0" smtClean="0">
                <a:hlinkClick r:id="rId6"/>
              </a:rPr>
              <a:t>Фрактал — Википедия</a:t>
            </a:r>
            <a:endParaRPr lang="ru-RU" dirty="0" smtClean="0"/>
          </a:p>
          <a:p>
            <a:r>
              <a:rPr lang="en-US" dirty="0">
                <a:hlinkClick r:id="rId7"/>
              </a:rPr>
              <a:t>http://</a:t>
            </a:r>
            <a:r>
              <a:rPr lang="en-US" dirty="0" smtClean="0">
                <a:hlinkClick r:id="rId7"/>
              </a:rPr>
              <a:t>flash.xaoc.ru</a:t>
            </a:r>
            <a:r>
              <a:rPr lang="ru-RU" dirty="0"/>
              <a:t> </a:t>
            </a:r>
            <a:r>
              <a:rPr lang="ru-RU" dirty="0" smtClean="0"/>
              <a:t>– </a:t>
            </a:r>
            <a:r>
              <a:rPr lang="ru-RU" dirty="0" smtClean="0">
                <a:latin typeface="Times New Roman" pitchFamily="18" charset="0"/>
                <a:cs typeface="Times New Roman" pitchFamily="18" charset="0"/>
              </a:rPr>
              <a:t>сайт для построения фракталов</a:t>
            </a:r>
          </a:p>
          <a:p>
            <a:pPr marL="0" indent="0" algn="ctr">
              <a:buNone/>
            </a:pPr>
            <a:r>
              <a:rPr lang="ru-RU" dirty="0" smtClean="0">
                <a:latin typeface="Times New Roman" pitchFamily="18" charset="0"/>
                <a:cs typeface="Times New Roman" pitchFamily="18" charset="0"/>
              </a:rPr>
              <a:t>Литература</a:t>
            </a:r>
          </a:p>
          <a:p>
            <a:r>
              <a:rPr lang="ru-RU" dirty="0" smtClean="0">
                <a:latin typeface="Times New Roman" pitchFamily="18" charset="0"/>
                <a:cs typeface="Times New Roman" pitchFamily="18" charset="0"/>
              </a:rPr>
              <a:t>Геометрия. 10-11 классы: учеб. для общеобразоват. Г36 учереждений: базовый и профил. уровни/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Л.С. Атанасян, В.Ф. Бутузов, С.Б. Кадомцев и др.</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.- 20-е изд.- М.: Просвещение, 2011.-255 с.: ил.- (МГУ- школе).- </a:t>
            </a:r>
            <a:r>
              <a:rPr lang="en-US" dirty="0" smtClean="0">
                <a:latin typeface="Times New Roman" pitchFamily="18" charset="0"/>
                <a:cs typeface="Times New Roman" pitchFamily="18" charset="0"/>
              </a:rPr>
              <a:t>ISBN 978-09-024966-9.</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8" action="ppaction://hlinksldjump"/>
              </a:rPr>
              <a:t>Спасибо за внимание</a:t>
            </a:r>
            <a:endParaRPr lang="ru-RU" dirty="0">
              <a:latin typeface="Times New Roman" pitchFamily="18" charset="0"/>
              <a:cs typeface="Times New Roman" pitchFamily="18" charset="0"/>
            </a:endParaRPr>
          </a:p>
          <a:p>
            <a:pPr marL="0" indent="0">
              <a:buNone/>
            </a:pPr>
            <a:endParaRPr lang="ru-RU" dirty="0" smtClean="0"/>
          </a:p>
          <a:p>
            <a:pPr marL="0" indent="0" algn="ctr">
              <a:buNone/>
            </a:pPr>
            <a:endParaRPr lang="ru-RU" dirty="0"/>
          </a:p>
        </p:txBody>
      </p:sp>
      <p:sp>
        <p:nvSpPr>
          <p:cNvPr id="4" name="Пятиугольник 3">
            <a:hlinkClick r:id="rId9" action="ppaction://hlinksldjump"/>
          </p:cNvPr>
          <p:cNvSpPr/>
          <p:nvPr/>
        </p:nvSpPr>
        <p:spPr>
          <a:xfrm>
            <a:off x="8240242" y="6492200"/>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Tree>
    <p:extLst>
      <p:ext uri="{BB962C8B-B14F-4D97-AF65-F5344CB8AC3E}">
        <p14:creationId xmlns:p14="http://schemas.microsoft.com/office/powerpoint/2010/main" val="3833314108"/>
      </p:ext>
    </p:extLst>
  </p:cSld>
  <p:clrMapOvr>
    <a:masterClrMapping/>
  </p:clrMapOvr>
  <p:transition spd="slow">
    <p:cov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243408"/>
            <a:ext cx="7239000" cy="1143000"/>
          </a:xfrm>
        </p:spPr>
        <p:txBody>
          <a:bodyPr>
            <a:noAutofit/>
          </a:bodyPr>
          <a:lstStyle/>
          <a:p>
            <a:r>
              <a:rPr lang="ru-RU" sz="4400" dirty="0" smtClean="0"/>
              <a:t>Спасибо за внимание</a:t>
            </a:r>
            <a:endParaRPr lang="ru-RU" sz="4400" dirty="0"/>
          </a:p>
        </p:txBody>
      </p:sp>
      <p:pic>
        <p:nvPicPr>
          <p:cNvPr id="6" name="Спасибо за внимание.avi">
            <a:hlinkClick r:id="" action="ppaction://media"/>
          </p:cNvPr>
          <p:cNvPicPr>
            <a:picLocks noGrp="1" noRot="1" noChangeAspect="1"/>
          </p:cNvPicPr>
          <p:nvPr>
            <p:ph idx="1"/>
            <a:videoFile r:link="rId1"/>
          </p:nvPr>
        </p:nvPicPr>
        <p:blipFill>
          <a:blip r:embed="rId3"/>
          <a:stretch>
            <a:fillRect/>
          </a:stretch>
        </p:blipFill>
        <p:spPr>
          <a:xfrm>
            <a:off x="642910" y="1283947"/>
            <a:ext cx="6715172" cy="5372137"/>
          </a:xfrm>
          <a:prstGeom prst="rect">
            <a:avLst/>
          </a:prstGeom>
        </p:spPr>
      </p:pic>
    </p:spTree>
    <p:extLst>
      <p:ext uri="{BB962C8B-B14F-4D97-AF65-F5344CB8AC3E}">
        <p14:creationId xmlns:p14="http://schemas.microsoft.com/office/powerpoint/2010/main" val="2642549621"/>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0" y="142875"/>
            <a:ext cx="810039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ru-RU" sz="2800" b="1" i="1" dirty="0">
                <a:solidFill>
                  <a:srgbClr val="92D050"/>
                </a:solidFill>
                <a:latin typeface="Times New Roman" pitchFamily="18" charset="0"/>
                <a:cs typeface="Times New Roman" pitchFamily="18" charset="0"/>
              </a:rPr>
              <a:t>Прямоугольник</a:t>
            </a:r>
            <a:r>
              <a:rPr lang="ru-RU" b="1" dirty="0">
                <a:solidFill>
                  <a:srgbClr val="92D050"/>
                </a:solidFill>
                <a:latin typeface="Times New Roman" pitchFamily="18" charset="0"/>
                <a:cs typeface="Times New Roman" pitchFamily="18" charset="0"/>
              </a:rPr>
              <a:t> </a:t>
            </a:r>
            <a:r>
              <a:rPr lang="ru-RU" sz="2800" b="1" dirty="0">
                <a:solidFill>
                  <a:srgbClr val="92D050"/>
                </a:solidFill>
                <a:latin typeface="Times New Roman" pitchFamily="18" charset="0"/>
                <a:cs typeface="Times New Roman" pitchFamily="18" charset="0"/>
              </a:rPr>
              <a:t>и </a:t>
            </a:r>
            <a:r>
              <a:rPr lang="ru-RU" sz="2800" b="1" i="1" dirty="0">
                <a:solidFill>
                  <a:srgbClr val="92D050"/>
                </a:solidFill>
                <a:latin typeface="Times New Roman" pitchFamily="18" charset="0"/>
                <a:cs typeface="Times New Roman" pitchFamily="18" charset="0"/>
              </a:rPr>
              <a:t>ромб</a:t>
            </a:r>
            <a:r>
              <a:rPr lang="ru-RU" sz="2800" b="1" dirty="0">
                <a:solidFill>
                  <a:srgbClr val="92D050"/>
                </a:solidFill>
                <a:latin typeface="Times New Roman" pitchFamily="18" charset="0"/>
                <a:cs typeface="Times New Roman" pitchFamily="18" charset="0"/>
              </a:rPr>
              <a:t>, </a:t>
            </a:r>
            <a:r>
              <a:rPr lang="ru-RU" sz="2800" b="1" dirty="0">
                <a:solidFill>
                  <a:srgbClr val="800000"/>
                </a:solidFill>
                <a:latin typeface="Times New Roman" pitchFamily="18" charset="0"/>
                <a:cs typeface="Times New Roman" pitchFamily="18" charset="0"/>
              </a:rPr>
              <a:t>не являющиеся квадратами имеют по </a:t>
            </a:r>
            <a:r>
              <a:rPr lang="ru-RU" sz="2800" b="1" dirty="0">
                <a:solidFill>
                  <a:srgbClr val="92D050"/>
                </a:solidFill>
                <a:latin typeface="Times New Roman" pitchFamily="18" charset="0"/>
                <a:cs typeface="Times New Roman" pitchFamily="18" charset="0"/>
              </a:rPr>
              <a:t>две оси симметрии</a:t>
            </a:r>
            <a:r>
              <a:rPr lang="ru-RU" sz="2800" b="1" dirty="0">
                <a:solidFill>
                  <a:srgbClr val="800000"/>
                </a:solidFill>
                <a:latin typeface="Times New Roman" pitchFamily="18" charset="0"/>
                <a:cs typeface="Times New Roman" pitchFamily="18" charset="0"/>
              </a:rPr>
              <a:t>, а </a:t>
            </a:r>
            <a:r>
              <a:rPr lang="ru-RU" sz="2800" b="1" dirty="0">
                <a:solidFill>
                  <a:srgbClr val="92D050"/>
                </a:solidFill>
                <a:latin typeface="Times New Roman" pitchFamily="18" charset="0"/>
                <a:cs typeface="Times New Roman" pitchFamily="18" charset="0"/>
              </a:rPr>
              <a:t>квадрат - четыре оси симметрии.</a:t>
            </a:r>
            <a:endParaRPr lang="ru-RU" sz="2800" dirty="0">
              <a:solidFill>
                <a:srgbClr val="92D050"/>
              </a:solidFill>
              <a:latin typeface="Times New Roman" pitchFamily="18" charset="0"/>
              <a:cs typeface="Times New Roman" pitchFamily="18" charset="0"/>
            </a:endParaRPr>
          </a:p>
        </p:txBody>
      </p:sp>
      <p:sp>
        <p:nvSpPr>
          <p:cNvPr id="2" name="Ромб 1"/>
          <p:cNvSpPr/>
          <p:nvPr/>
        </p:nvSpPr>
        <p:spPr>
          <a:xfrm>
            <a:off x="5865669" y="2132856"/>
            <a:ext cx="1512168" cy="2376264"/>
          </a:xfrm>
          <a:prstGeom prst="diamond">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4" name="Прямая соединительная линия 3"/>
          <p:cNvCxnSpPr/>
          <p:nvPr/>
        </p:nvCxnSpPr>
        <p:spPr>
          <a:xfrm>
            <a:off x="6621753" y="1772816"/>
            <a:ext cx="0" cy="34563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537473" y="3320988"/>
            <a:ext cx="22028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483768" y="4846848"/>
            <a:ext cx="2808312" cy="1340768"/>
          </a:xfrm>
          <a:prstGeom prst="rect">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16" name="Прямая соединительная линия 15"/>
          <p:cNvCxnSpPr/>
          <p:nvPr/>
        </p:nvCxnSpPr>
        <p:spPr>
          <a:xfrm>
            <a:off x="2358008" y="5507433"/>
            <a:ext cx="33843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887924" y="4509120"/>
            <a:ext cx="0" cy="20358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246989" y="2127042"/>
            <a:ext cx="1764196" cy="1764196"/>
          </a:xfrm>
          <a:prstGeom prst="rect">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24" name="Прямая соединительная линия 23"/>
          <p:cNvCxnSpPr/>
          <p:nvPr/>
        </p:nvCxnSpPr>
        <p:spPr>
          <a:xfrm>
            <a:off x="1120721" y="3015773"/>
            <a:ext cx="230425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129087" y="1743377"/>
            <a:ext cx="0" cy="244827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926598" y="1916832"/>
            <a:ext cx="2277250" cy="23042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06" name="Прямая соединительная линия 21505"/>
          <p:cNvCxnSpPr/>
          <p:nvPr/>
        </p:nvCxnSpPr>
        <p:spPr>
          <a:xfrm>
            <a:off x="1120721" y="2006588"/>
            <a:ext cx="2070484" cy="20704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4111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506"/>
                                        </p:tgtEl>
                                        <p:attrNameLst>
                                          <p:attrName>style.visibility</p:attrName>
                                        </p:attrNameLst>
                                      </p:cBhvr>
                                      <p:to>
                                        <p:strVal val="visible"/>
                                      </p:to>
                                    </p:set>
                                    <p:animEffect transition="in" filter="fade">
                                      <p:cBhvr>
                                        <p:cTn id="43" dur="500"/>
                                        <p:tgtEl>
                                          <p:spTgt spid="2150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2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632848" cy="1556792"/>
          </a:xfrm>
        </p:spPr>
        <p:txBody>
          <a:bodyPr>
            <a:noAutofit/>
          </a:bodyPr>
          <a:lstStyle/>
          <a:p>
            <a:r>
              <a:rPr lang="ru-RU" sz="4800" dirty="0"/>
              <a:t>Центральная симметрия</a:t>
            </a:r>
          </a:p>
        </p:txBody>
      </p:sp>
      <p:sp>
        <p:nvSpPr>
          <p:cNvPr id="6" name="Пятиугольник 5">
            <a:hlinkClick r:id="rId3" action="ppaction://hlinksldjump"/>
          </p:cNvPr>
          <p:cNvSpPr/>
          <p:nvPr/>
        </p:nvSpPr>
        <p:spPr>
          <a:xfrm>
            <a:off x="8244408" y="6358552"/>
            <a:ext cx="720079"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solidFill>
                <a:schemeClr val="tx1">
                  <a:lumMod val="95000"/>
                  <a:lumOff val="5000"/>
                </a:schemeClr>
              </a:solidFill>
            </a:endParaRPr>
          </a:p>
        </p:txBody>
      </p:sp>
      <p:pic>
        <p:nvPicPr>
          <p:cNvPr id="7" name="Центральная симметрия.avi">
            <a:hlinkClick r:id="" action="ppaction://media"/>
          </p:cNvPr>
          <p:cNvPicPr>
            <a:picLocks noGrp="1" noRot="1" noChangeAspect="1"/>
          </p:cNvPicPr>
          <p:nvPr>
            <p:ph idx="1"/>
            <a:videoFile r:link="rId1"/>
          </p:nvPr>
        </p:nvPicPr>
        <p:blipFill>
          <a:blip r:embed="rId4"/>
          <a:stretch>
            <a:fillRect/>
          </a:stretch>
        </p:blipFill>
        <p:spPr>
          <a:xfrm>
            <a:off x="1000100" y="1571612"/>
            <a:ext cx="6357982" cy="5086385"/>
          </a:xfrm>
          <a:prstGeom prst="rect">
            <a:avLst/>
          </a:prstGeom>
        </p:spPr>
      </p:pic>
    </p:spTree>
    <p:extLst>
      <p:ext uri="{BB962C8B-B14F-4D97-AF65-F5344CB8AC3E}">
        <p14:creationId xmlns:p14="http://schemas.microsoft.com/office/powerpoint/2010/main" val="2473053358"/>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a:t>Осевая симметрия</a:t>
            </a:r>
          </a:p>
        </p:txBody>
      </p:sp>
      <p:sp>
        <p:nvSpPr>
          <p:cNvPr id="6" name="Пятиугольник 5">
            <a:hlinkClick r:id="rId3" action="ppaction://hlinksldjump"/>
          </p:cNvPr>
          <p:cNvSpPr/>
          <p:nvPr/>
        </p:nvSpPr>
        <p:spPr>
          <a:xfrm>
            <a:off x="8244408" y="6358552"/>
            <a:ext cx="720079"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lumMod val="95000"/>
                  <a:lumOff val="5000"/>
                </a:schemeClr>
              </a:solidFill>
            </a:endParaRPr>
          </a:p>
        </p:txBody>
      </p:sp>
      <p:pic>
        <p:nvPicPr>
          <p:cNvPr id="7" name="Осевая симметрия.avi">
            <a:hlinkClick r:id="" action="ppaction://media"/>
          </p:cNvPr>
          <p:cNvPicPr>
            <a:picLocks noGrp="1" noRot="1" noChangeAspect="1"/>
          </p:cNvPicPr>
          <p:nvPr>
            <p:ph idx="1"/>
            <a:videoFile r:link="rId1"/>
          </p:nvPr>
        </p:nvPicPr>
        <p:blipFill>
          <a:blip r:embed="rId4"/>
          <a:stretch>
            <a:fillRect/>
          </a:stretch>
        </p:blipFill>
        <p:spPr>
          <a:xfrm>
            <a:off x="785786" y="1428736"/>
            <a:ext cx="6572296" cy="5257836"/>
          </a:xfrm>
          <a:prstGeom prst="rect">
            <a:avLst/>
          </a:prstGeom>
        </p:spPr>
      </p:pic>
    </p:spTree>
    <p:extLst>
      <p:ext uri="{BB962C8B-B14F-4D97-AF65-F5344CB8AC3E}">
        <p14:creationId xmlns:p14="http://schemas.microsoft.com/office/powerpoint/2010/main" val="2446801897"/>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dirty="0" smtClean="0"/>
              <a:t>Зеркальная симметрия</a:t>
            </a:r>
            <a:endParaRPr lang="ru-RU" sz="5400" dirty="0"/>
          </a:p>
        </p:txBody>
      </p:sp>
      <p:sp>
        <p:nvSpPr>
          <p:cNvPr id="9" name="Пятиугольник 8">
            <a:hlinkClick r:id="rId3" action="ppaction://hlinksldjump"/>
          </p:cNvPr>
          <p:cNvSpPr/>
          <p:nvPr/>
        </p:nvSpPr>
        <p:spPr>
          <a:xfrm>
            <a:off x="8244408" y="6358552"/>
            <a:ext cx="720079"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lumMod val="95000"/>
                  <a:lumOff val="5000"/>
                </a:schemeClr>
              </a:solidFill>
            </a:endParaRPr>
          </a:p>
        </p:txBody>
      </p:sp>
      <p:pic>
        <p:nvPicPr>
          <p:cNvPr id="6" name="Зеркальная симметрия.avi">
            <a:hlinkClick r:id="" action="ppaction://media"/>
          </p:cNvPr>
          <p:cNvPicPr>
            <a:picLocks noGrp="1" noRot="1" noChangeAspect="1"/>
          </p:cNvPicPr>
          <p:nvPr>
            <p:ph idx="1"/>
            <a:videoFile r:link="rId1"/>
          </p:nvPr>
        </p:nvPicPr>
        <p:blipFill>
          <a:blip r:embed="rId4"/>
          <a:stretch>
            <a:fillRect/>
          </a:stretch>
        </p:blipFill>
        <p:spPr>
          <a:xfrm>
            <a:off x="1000100" y="1500174"/>
            <a:ext cx="6429420" cy="5143535"/>
          </a:xfrm>
          <a:prstGeom prst="rect">
            <a:avLst/>
          </a:prstGeom>
        </p:spPr>
      </p:pic>
    </p:spTree>
    <p:extLst>
      <p:ext uri="{BB962C8B-B14F-4D97-AF65-F5344CB8AC3E}">
        <p14:creationId xmlns:p14="http://schemas.microsoft.com/office/powerpoint/2010/main" val="2645315884"/>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4500563"/>
            <a:ext cx="824440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ru-RU" sz="1200" dirty="0">
                <a:latin typeface="Calibri" pitchFamily="34" charset="0"/>
                <a:cs typeface="Times New Roman" pitchFamily="18" charset="0"/>
              </a:rPr>
              <a:t> </a:t>
            </a:r>
            <a:endParaRPr lang="ru-RU" sz="900" dirty="0"/>
          </a:p>
          <a:p>
            <a:pPr algn="ctr" eaLnBrk="0" hangingPunct="0"/>
            <a:r>
              <a:rPr lang="ru-RU" sz="2400" b="1" dirty="0">
                <a:latin typeface="Times New Roman" pitchFamily="18" charset="0"/>
                <a:cs typeface="Times New Roman" pitchFamily="18" charset="0"/>
              </a:rPr>
              <a:t>Имеются фигуры, у которых нет ни </a:t>
            </a:r>
            <a:r>
              <a:rPr lang="ru-RU" sz="2400" b="1" dirty="0">
                <a:solidFill>
                  <a:srgbClr val="92D050"/>
                </a:solidFill>
                <a:latin typeface="Times New Roman" pitchFamily="18" charset="0"/>
                <a:cs typeface="Times New Roman" pitchFamily="18" charset="0"/>
              </a:rPr>
              <a:t>одной оси симметрии. </a:t>
            </a:r>
            <a:r>
              <a:rPr lang="ru-RU" sz="2400" b="1" dirty="0">
                <a:latin typeface="Times New Roman" pitchFamily="18" charset="0"/>
                <a:cs typeface="Times New Roman" pitchFamily="18" charset="0"/>
              </a:rPr>
              <a:t>К таким фигурам относятся </a:t>
            </a:r>
            <a:r>
              <a:rPr lang="ru-RU" sz="2400" b="1" dirty="0">
                <a:solidFill>
                  <a:srgbClr val="92D050"/>
                </a:solidFill>
                <a:latin typeface="Times New Roman" pitchFamily="18" charset="0"/>
                <a:cs typeface="Times New Roman" pitchFamily="18" charset="0"/>
              </a:rPr>
              <a:t>параллелограмм, отличный от прямоугольника, разносторонний треугольник.</a:t>
            </a:r>
            <a:endParaRPr lang="ru-RU" sz="2400" dirty="0">
              <a:solidFill>
                <a:srgbClr val="92D050"/>
              </a:solidFill>
              <a:latin typeface="Times New Roman" pitchFamily="18" charset="0"/>
              <a:cs typeface="Times New Roman" pitchFamily="18" charset="0"/>
            </a:endParaRPr>
          </a:p>
        </p:txBody>
      </p:sp>
      <p:sp>
        <p:nvSpPr>
          <p:cNvPr id="22531" name="Rectangle 3"/>
          <p:cNvSpPr>
            <a:spLocks noChangeArrowheads="1"/>
          </p:cNvSpPr>
          <p:nvPr/>
        </p:nvSpPr>
        <p:spPr bwMode="auto">
          <a:xfrm>
            <a:off x="0" y="357188"/>
            <a:ext cx="824440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ru-RU" sz="2400" b="1" dirty="0">
                <a:solidFill>
                  <a:srgbClr val="92D050"/>
                </a:solidFill>
                <a:latin typeface="Times New Roman" pitchFamily="18" charset="0"/>
                <a:cs typeface="Times New Roman" pitchFamily="18" charset="0"/>
              </a:rPr>
              <a:t>У </a:t>
            </a:r>
            <a:r>
              <a:rPr lang="ru-RU" sz="2400" b="1" i="1" dirty="0">
                <a:solidFill>
                  <a:srgbClr val="92D050"/>
                </a:solidFill>
                <a:latin typeface="Times New Roman" pitchFamily="18" charset="0"/>
                <a:cs typeface="Times New Roman" pitchFamily="18" charset="0"/>
              </a:rPr>
              <a:t>окружности </a:t>
            </a:r>
            <a:r>
              <a:rPr lang="ru-RU" sz="2400" b="1" dirty="0">
                <a:latin typeface="Times New Roman" pitchFamily="18" charset="0"/>
                <a:cs typeface="Times New Roman" pitchFamily="18" charset="0"/>
              </a:rPr>
              <a:t>их бесконечно много - любая прямая, проходящая через </a:t>
            </a:r>
            <a:r>
              <a:rPr lang="ru-RU" sz="2400" b="1" dirty="0">
                <a:solidFill>
                  <a:srgbClr val="92D050"/>
                </a:solidFill>
                <a:latin typeface="Times New Roman" pitchFamily="18" charset="0"/>
                <a:cs typeface="Times New Roman" pitchFamily="18" charset="0"/>
              </a:rPr>
              <a:t>её центр, является осью симметрии.</a:t>
            </a:r>
            <a:endParaRPr lang="ru-RU" sz="2400" dirty="0">
              <a:solidFill>
                <a:srgbClr val="92D050"/>
              </a:solidFill>
              <a:latin typeface="Times New Roman" pitchFamily="18" charset="0"/>
              <a:cs typeface="Times New Roman" pitchFamily="18" charset="0"/>
            </a:endParaRPr>
          </a:p>
        </p:txBody>
      </p:sp>
      <p:sp>
        <p:nvSpPr>
          <p:cNvPr id="5" name="Пятиугольник 4">
            <a:hlinkClick r:id="rId2" action="ppaction://hlinksldjump"/>
          </p:cNvPr>
          <p:cNvSpPr/>
          <p:nvPr/>
        </p:nvSpPr>
        <p:spPr>
          <a:xfrm>
            <a:off x="8212160" y="6347829"/>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План</a:t>
            </a:r>
            <a:endParaRPr lang="ru-RU" dirty="0">
              <a:solidFill>
                <a:schemeClr val="tx1">
                  <a:lumMod val="95000"/>
                  <a:lumOff val="5000"/>
                </a:schemeClr>
              </a:solidFill>
            </a:endParaRPr>
          </a:p>
        </p:txBody>
      </p:sp>
      <p:sp>
        <p:nvSpPr>
          <p:cNvPr id="6" name="Пятиугольник 5">
            <a:hlinkClick r:id="rId3" action="ppaction://hlinksldjump"/>
          </p:cNvPr>
          <p:cNvSpPr/>
          <p:nvPr/>
        </p:nvSpPr>
        <p:spPr>
          <a:xfrm>
            <a:off x="8232555" y="5884863"/>
            <a:ext cx="903758" cy="34065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lumMod val="95000"/>
                    <a:lumOff val="5000"/>
                  </a:schemeClr>
                </a:solidFill>
              </a:rPr>
              <a:t>Видео</a:t>
            </a:r>
            <a:endParaRPr lang="ru-RU" sz="1600" dirty="0">
              <a:solidFill>
                <a:schemeClr val="tx1">
                  <a:lumMod val="95000"/>
                  <a:lumOff val="5000"/>
                </a:schemeClr>
              </a:solidFill>
            </a:endParaRPr>
          </a:p>
        </p:txBody>
      </p:sp>
      <p:sp>
        <p:nvSpPr>
          <p:cNvPr id="2" name="Овал 1"/>
          <p:cNvSpPr/>
          <p:nvPr/>
        </p:nvSpPr>
        <p:spPr>
          <a:xfrm>
            <a:off x="2339752" y="1303057"/>
            <a:ext cx="3222104" cy="3222104"/>
          </a:xfrm>
          <a:prstGeom prst="ellipse">
            <a:avLst/>
          </a:prstGeom>
          <a:no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4" name="Прямая соединительная линия 3"/>
          <p:cNvCxnSpPr/>
          <p:nvPr/>
        </p:nvCxnSpPr>
        <p:spPr>
          <a:xfrm flipH="1">
            <a:off x="2499809" y="1556792"/>
            <a:ext cx="2808313" cy="280831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950804" y="1187450"/>
            <a:ext cx="0" cy="36097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593487" y="1556792"/>
            <a:ext cx="2808312" cy="280831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691680" y="2914109"/>
            <a:ext cx="432048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3131840" y="1187451"/>
            <a:ext cx="1584176" cy="36097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195736" y="2060848"/>
            <a:ext cx="3528392" cy="1728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flipV="1">
            <a:off x="3131840" y="1187451"/>
            <a:ext cx="1656184" cy="34656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32" name="Прямая соединительная линия 22531"/>
          <p:cNvCxnSpPr/>
          <p:nvPr/>
        </p:nvCxnSpPr>
        <p:spPr>
          <a:xfrm flipV="1">
            <a:off x="2123728" y="2204864"/>
            <a:ext cx="3744416" cy="144016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8037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50"/>
                                        <p:tgtEl>
                                          <p:spTgt spid="24"/>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532"/>
                                        </p:tgtEl>
                                        <p:attrNameLst>
                                          <p:attrName>style.visibility</p:attrName>
                                        </p:attrNameLst>
                                      </p:cBhvr>
                                      <p:to>
                                        <p:strVal val="visible"/>
                                      </p:to>
                                    </p:set>
                                    <p:animEffect transition="in" filter="fade">
                                      <p:cBhvr>
                                        <p:cTn id="18" dur="250"/>
                                        <p:tgtEl>
                                          <p:spTgt spid="22532"/>
                                        </p:tgtEl>
                                      </p:cBhvr>
                                    </p:animEffect>
                                  </p:childTnLst>
                                </p:cTn>
                              </p:par>
                            </p:childTnLst>
                          </p:cTn>
                        </p:par>
                        <p:par>
                          <p:cTn id="19" fill="hold">
                            <p:stCondLst>
                              <p:cond delay="125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50"/>
                                        <p:tgtEl>
                                          <p:spTgt spid="14"/>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50"/>
                                        <p:tgtEl>
                                          <p:spTgt spid="27"/>
                                        </p:tgtEl>
                                      </p:cBhvr>
                                    </p:animEffect>
                                  </p:childTnLst>
                                </p:cTn>
                              </p:par>
                            </p:childTnLst>
                          </p:cTn>
                        </p:par>
                        <p:par>
                          <p:cTn id="27" fill="hold">
                            <p:stCondLst>
                              <p:cond delay="175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250"/>
                                        <p:tgtEl>
                                          <p:spTgt spid="30"/>
                                        </p:tgtEl>
                                      </p:cBhvr>
                                    </p:animEffect>
                                  </p:childTnLst>
                                </p:cTn>
                              </p:par>
                            </p:childTnLst>
                          </p:cTn>
                        </p:par>
                        <p:par>
                          <p:cTn id="35" fill="hold">
                            <p:stCondLst>
                              <p:cond delay="225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solidFill>
          <a:srgbClr val="00B0F0"/>
        </a:solidFill>
        <a:effectLst>
          <a:glow rad="127000">
            <a:schemeClr val="accent1">
              <a:alpha val="63000"/>
            </a:schemeClr>
          </a:glo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TotalTime>
  <Words>2496</Words>
  <Application>Microsoft Office PowerPoint</Application>
  <PresentationFormat>Экран (4:3)</PresentationFormat>
  <Paragraphs>299</Paragraphs>
  <Slides>82</Slides>
  <Notes>2</Notes>
  <HiddenSlides>0</HiddenSlides>
  <MMClips>5</MMClips>
  <ScaleCrop>false</ScaleCrop>
  <HeadingPairs>
    <vt:vector size="4" baseType="variant">
      <vt:variant>
        <vt:lpstr>Тема</vt:lpstr>
      </vt:variant>
      <vt:variant>
        <vt:i4>1</vt:i4>
      </vt:variant>
      <vt:variant>
        <vt:lpstr>Заголовки слайдов</vt:lpstr>
      </vt:variant>
      <vt:variant>
        <vt:i4>82</vt:i4>
      </vt:variant>
    </vt:vector>
  </HeadingPairs>
  <TitlesOfParts>
    <vt:vector size="83" baseType="lpstr">
      <vt:lpstr>Изящная</vt:lpstr>
      <vt:lpstr>Движения</vt:lpstr>
      <vt:lpstr>            «Симметрия… есть идея, с помощью которой человек веками пытался объяснить и создать порядок, красоту и совершенство».   </vt:lpstr>
      <vt:lpstr>План</vt:lpstr>
      <vt:lpstr>Центральная симметрия</vt:lpstr>
      <vt:lpstr>Презентация PowerPoint</vt:lpstr>
      <vt:lpstr>Осевая симметрия</vt:lpstr>
      <vt:lpstr>Презентация PowerPoint</vt:lpstr>
      <vt:lpstr>Презентация PowerPoint</vt:lpstr>
      <vt:lpstr>Презентация PowerPoint</vt:lpstr>
      <vt:lpstr>Презентация PowerPoint</vt:lpstr>
      <vt:lpstr>Зеркальная симметрия</vt:lpstr>
      <vt:lpstr>Зеркальная симметрия в природе</vt:lpstr>
      <vt:lpstr>Гомотетия (преобразование подобие)</vt:lpstr>
      <vt:lpstr>Презентация PowerPoint</vt:lpstr>
      <vt:lpstr>Поворотная симметрия</vt:lpstr>
      <vt:lpstr>Презентация PowerPoint</vt:lpstr>
      <vt:lpstr>Симметрия в природе и геометрии</vt:lpstr>
      <vt:lpstr>Презентация PowerPoint</vt:lpstr>
      <vt:lpstr> СИММЕТРИЯ В ХИМИИ </vt:lpstr>
      <vt:lpstr>Презентация PowerPoint</vt:lpstr>
      <vt:lpstr>СИММЕТРИЯ В РУССКОМ ЯЗЫКЕ</vt:lpstr>
      <vt:lpstr>Симметрия в архитектуре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Симметрия в технических объектах</vt:lpstr>
      <vt:lpstr>Эксперименты с симметрией</vt:lpstr>
      <vt:lpstr>Эксперименты с симметрией</vt:lpstr>
      <vt:lpstr>Bell P-39 Airacobra</vt:lpstr>
      <vt:lpstr>Симметрия в технических объектах</vt:lpstr>
      <vt:lpstr>Наш эксперимент</vt:lpstr>
      <vt:lpstr>Презентация PowerPoint</vt:lpstr>
      <vt:lpstr>системы и виды симметрии кристаллов </vt:lpstr>
      <vt:lpstr>Триклинная сингония  </vt:lpstr>
      <vt:lpstr>Моноклинная сингония </vt:lpstr>
      <vt:lpstr>Ромбическая сингония </vt:lpstr>
      <vt:lpstr>Тригональная сингония </vt:lpstr>
      <vt:lpstr>Гексагональная сингония </vt:lpstr>
      <vt:lpstr>Тетрагональная сингония</vt:lpstr>
      <vt:lpstr>Кубическая (правильная, изометрическая) сингония</vt:lpstr>
      <vt:lpstr>Презентация PowerPoint</vt:lpstr>
      <vt:lpstr>Предмет математики настолько серьезен, что полезно не упустить случая сделать его немного занимательным. Б. Паскаль </vt:lpstr>
      <vt:lpstr>Презентация PowerPoint</vt:lpstr>
      <vt:lpstr>Рубин черного принца</vt:lpstr>
      <vt:lpstr>Презентация PowerPoint</vt:lpstr>
      <vt:lpstr>Презентация PowerPoint</vt:lpstr>
      <vt:lpstr>Виды огранки бриллиантов </vt:lpstr>
      <vt:lpstr>Презентация PowerPoint</vt:lpstr>
      <vt:lpstr>Презентация PowerPoint</vt:lpstr>
      <vt:lpstr>Бенуа Мандельброт</vt:lpstr>
      <vt:lpstr>Фрактал</vt:lpstr>
      <vt:lpstr>Фрактал</vt:lpstr>
      <vt:lpstr>Фрактал</vt:lpstr>
      <vt:lpstr>Презентация PowerPoint</vt:lpstr>
      <vt:lpstr>Презентация PowerPoint</vt:lpstr>
      <vt:lpstr>Треугольник Серпинского  </vt:lpstr>
      <vt:lpstr>Лист и цветная капуста </vt:lpstr>
      <vt:lpstr>Презентация PowerPoint</vt:lpstr>
      <vt:lpstr>Презентация PowerPoint</vt:lpstr>
      <vt:lpstr>Презентация PowerPoint</vt:lpstr>
      <vt:lpstr>Презентация PowerPoint</vt:lpstr>
      <vt:lpstr>Презентация PowerPoint</vt:lpstr>
      <vt:lpstr>Все множество Мандельброта в полной красе у нас перед глазами </vt:lpstr>
      <vt:lpstr>Примеры фракталов</vt:lpstr>
      <vt:lpstr>Презентация PowerPoint</vt:lpstr>
      <vt:lpstr>Список используемой литературы и сайтов.</vt:lpstr>
      <vt:lpstr>Спасибо за внимание</vt:lpstr>
      <vt:lpstr>Центральная симметрия</vt:lpstr>
      <vt:lpstr>Осевая симметрия</vt:lpstr>
      <vt:lpstr>Зеркальная симметрия</vt:lpstr>
    </vt:vector>
  </TitlesOfParts>
  <Manager>Алла Белоусова</Manager>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движения.</dc:title>
  <dc:creator>Алла Белоусова; Владимир Кривых</dc:creator>
  <cp:lastModifiedBy>Алла Белоусова</cp:lastModifiedBy>
  <cp:revision>179</cp:revision>
  <dcterms:created xsi:type="dcterms:W3CDTF">2012-10-18T16:14:18Z</dcterms:created>
  <dcterms:modified xsi:type="dcterms:W3CDTF">2013-01-30T21:48:38Z</dcterms:modified>
</cp:coreProperties>
</file>