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1" r:id="rId2"/>
    <p:sldId id="258" r:id="rId3"/>
    <p:sldId id="262" r:id="rId4"/>
    <p:sldId id="256" r:id="rId5"/>
    <p:sldId id="257" r:id="rId6"/>
    <p:sldId id="260" r:id="rId7"/>
    <p:sldId id="259"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53" autoAdjust="0"/>
  </p:normalViewPr>
  <p:slideViewPr>
    <p:cSldViewPr>
      <p:cViewPr varScale="1">
        <p:scale>
          <a:sx n="105" d="100"/>
          <a:sy n="105" d="100"/>
        </p:scale>
        <p:origin x="-144" y="-78"/>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729BBE-557D-4BBC-9B84-9915A8C9C4A2}" type="datetimeFigureOut">
              <a:rPr lang="ru-RU" smtClean="0"/>
              <a:pPr/>
              <a:t>29.01.2012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9FEE2E-DF84-4C6E-9D47-AECED35F534F}" type="slidenum">
              <a:rPr lang="ru-RU" smtClean="0"/>
              <a:pPr/>
              <a:t>‹#›</a:t>
            </a:fld>
            <a:endParaRPr lang="ru-RU"/>
          </a:p>
        </p:txBody>
      </p:sp>
    </p:spTree>
    <p:extLst>
      <p:ext uri="{BB962C8B-B14F-4D97-AF65-F5344CB8AC3E}">
        <p14:creationId xmlns:p14="http://schemas.microsoft.com/office/powerpoint/2010/main" val="1958597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D9FEE2E-DF84-4C6E-9D47-AECED35F534F}" type="slidenum">
              <a:rPr lang="ru-RU" smtClean="0"/>
              <a:pPr/>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4C8A948-6F11-45D4-A2FB-E4ED874A82B3}" type="datetimeFigureOut">
              <a:rPr lang="ru-RU" smtClean="0"/>
              <a:pPr/>
              <a:t>29.01.2012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EFEA8A-3A17-4579-8D47-215CBEFB85E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C8A948-6F11-45D4-A2FB-E4ED874A82B3}" type="datetimeFigureOut">
              <a:rPr lang="ru-RU" smtClean="0"/>
              <a:pPr/>
              <a:t>29.01.2012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EFEA8A-3A17-4579-8D47-215CBEFB85E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C8A948-6F11-45D4-A2FB-E4ED874A82B3}" type="datetimeFigureOut">
              <a:rPr lang="ru-RU" smtClean="0"/>
              <a:pPr/>
              <a:t>29.01.2012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EFEA8A-3A17-4579-8D47-215CBEFB85E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C8A948-6F11-45D4-A2FB-E4ED874A82B3}" type="datetimeFigureOut">
              <a:rPr lang="ru-RU" smtClean="0"/>
              <a:pPr/>
              <a:t>29.01.2012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EFEA8A-3A17-4579-8D47-215CBEFB85E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4C8A948-6F11-45D4-A2FB-E4ED874A82B3}" type="datetimeFigureOut">
              <a:rPr lang="ru-RU" smtClean="0"/>
              <a:pPr/>
              <a:t>29.01.2012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6EFEA8A-3A17-4579-8D47-215CBEFB85E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4C8A948-6F11-45D4-A2FB-E4ED874A82B3}" type="datetimeFigureOut">
              <a:rPr lang="ru-RU" smtClean="0"/>
              <a:pPr/>
              <a:t>29.01.2012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EFEA8A-3A17-4579-8D47-215CBEFB85E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4C8A948-6F11-45D4-A2FB-E4ED874A82B3}" type="datetimeFigureOut">
              <a:rPr lang="ru-RU" smtClean="0"/>
              <a:pPr/>
              <a:t>29.01.2012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6EFEA8A-3A17-4579-8D47-215CBEFB85E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4C8A948-6F11-45D4-A2FB-E4ED874A82B3}" type="datetimeFigureOut">
              <a:rPr lang="ru-RU" smtClean="0"/>
              <a:pPr/>
              <a:t>29.01.2012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6EFEA8A-3A17-4579-8D47-215CBEFB85E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4C8A948-6F11-45D4-A2FB-E4ED874A82B3}" type="datetimeFigureOut">
              <a:rPr lang="ru-RU" smtClean="0"/>
              <a:pPr/>
              <a:t>29.01.2012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6EFEA8A-3A17-4579-8D47-215CBEFB85E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4C8A948-6F11-45D4-A2FB-E4ED874A82B3}" type="datetimeFigureOut">
              <a:rPr lang="ru-RU" smtClean="0"/>
              <a:pPr/>
              <a:t>29.01.2012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EFEA8A-3A17-4579-8D47-215CBEFB85E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4C8A948-6F11-45D4-A2FB-E4ED874A82B3}" type="datetimeFigureOut">
              <a:rPr lang="ru-RU" smtClean="0"/>
              <a:pPr/>
              <a:t>29.01.2012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6EFEA8A-3A17-4579-8D47-215CBEFB85E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C8A948-6F11-45D4-A2FB-E4ED874A82B3}" type="datetimeFigureOut">
              <a:rPr lang="ru-RU" smtClean="0"/>
              <a:pPr/>
              <a:t>29.01.2012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FEA8A-3A17-4579-8D47-215CBEFB85E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785786" y="285728"/>
            <a:ext cx="7772400" cy="3571900"/>
          </a:xfrm>
        </p:spPr>
        <p:txBody>
          <a:bodyPr>
            <a:noAutofit/>
          </a:bodyPr>
          <a:lstStyle/>
          <a:p>
            <a:r>
              <a:rPr lang="ru-RU" sz="5400" dirty="0" smtClean="0"/>
              <a:t>Применение подобия треугольников для решения практических задач</a:t>
            </a:r>
            <a:endParaRPr lang="ru-RU" sz="5400" dirty="0"/>
          </a:p>
        </p:txBody>
      </p:sp>
      <p:sp>
        <p:nvSpPr>
          <p:cNvPr id="6" name="Подзаголовок 5"/>
          <p:cNvSpPr>
            <a:spLocks noGrp="1"/>
          </p:cNvSpPr>
          <p:nvPr>
            <p:ph type="subTitle" idx="1"/>
          </p:nvPr>
        </p:nvSpPr>
        <p:spPr>
          <a:xfrm>
            <a:off x="1357290" y="4286256"/>
            <a:ext cx="6400800" cy="1752600"/>
          </a:xfrm>
          <a:ln>
            <a:noFill/>
          </a:ln>
        </p:spPr>
        <p:txBody>
          <a:bodyPr/>
          <a:lstStyle/>
          <a:p>
            <a:r>
              <a:rPr lang="ru-RU" dirty="0" smtClean="0">
                <a:solidFill>
                  <a:schemeClr val="tx1"/>
                </a:solidFill>
              </a:rPr>
              <a:t>Выполнил ученик 8 </a:t>
            </a:r>
            <a:r>
              <a:rPr lang="en-US" dirty="0" smtClean="0">
                <a:solidFill>
                  <a:schemeClr val="tx1"/>
                </a:solidFill>
              </a:rPr>
              <a:t>“</a:t>
            </a:r>
            <a:r>
              <a:rPr lang="ru-RU" dirty="0" smtClean="0">
                <a:solidFill>
                  <a:schemeClr val="tx1"/>
                </a:solidFill>
              </a:rPr>
              <a:t>Г</a:t>
            </a:r>
            <a:r>
              <a:rPr lang="en-US" dirty="0" smtClean="0">
                <a:solidFill>
                  <a:schemeClr val="tx1"/>
                </a:solidFill>
              </a:rPr>
              <a:t>”</a:t>
            </a:r>
            <a:r>
              <a:rPr lang="ru-RU" dirty="0" smtClean="0">
                <a:solidFill>
                  <a:schemeClr val="tx1"/>
                </a:solidFill>
              </a:rPr>
              <a:t> класса </a:t>
            </a:r>
            <a:r>
              <a:rPr lang="ru-RU" dirty="0" err="1" smtClean="0">
                <a:solidFill>
                  <a:schemeClr val="tx1"/>
                </a:solidFill>
              </a:rPr>
              <a:t>Слезавин</a:t>
            </a:r>
            <a:r>
              <a:rPr lang="ru-RU" dirty="0" smtClean="0">
                <a:solidFill>
                  <a:schemeClr val="tx1"/>
                </a:solidFill>
              </a:rPr>
              <a:t> Никита</a:t>
            </a:r>
            <a:endParaRPr lang="en-US" dirty="0" smtClean="0">
              <a:solidFill>
                <a:schemeClr val="tx1"/>
              </a:solidFill>
            </a:endParaRPr>
          </a:p>
          <a:p>
            <a:endParaRPr lang="ru-RU"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half" idx="4294967295"/>
          </p:nvPr>
        </p:nvSpPr>
        <p:spPr>
          <a:xfrm>
            <a:off x="0" y="0"/>
            <a:ext cx="9144000" cy="6715148"/>
          </a:xfrm>
        </p:spPr>
        <p:txBody>
          <a:bodyPr>
            <a:normAutofit fontScale="55000" lnSpcReduction="20000"/>
          </a:bodyPr>
          <a:lstStyle/>
          <a:p>
            <a:endParaRPr lang="ru-RU" sz="5100" dirty="0" smtClean="0"/>
          </a:p>
          <a:p>
            <a:r>
              <a:rPr lang="ru-RU" sz="5100" dirty="0" smtClean="0"/>
              <a:t>  Самый легкий и самый древний способ - без сомнения, тот, которым греческий мудрец Фалес за шесть веков до нашей эры определил в Египте высоту пирамиды. </a:t>
            </a:r>
          </a:p>
          <a:p>
            <a:r>
              <a:rPr lang="ru-RU" sz="5100" dirty="0" smtClean="0"/>
              <a:t>  Он воспользовался ее тенью. Жрецы и фараон, собравшиеся у</a:t>
            </a:r>
            <a:r>
              <a:rPr lang="ru-RU" sz="5100" b="1" dirty="0" smtClean="0"/>
              <a:t> </a:t>
            </a:r>
            <a:r>
              <a:rPr lang="ru-RU" sz="5100" dirty="0" smtClean="0"/>
              <a:t>подножия</a:t>
            </a:r>
            <a:r>
              <a:rPr lang="en-US" sz="5100" dirty="0" smtClean="0"/>
              <a:t> </a:t>
            </a:r>
            <a:r>
              <a:rPr lang="ru-RU" sz="5100" dirty="0" smtClean="0"/>
              <a:t>высочайшей пирамиды, озадаченно смотрели на северного пришельца, отгадывавшего по тени высоту огромного сооружения. Фалес, - говорит предание, - избрал день и час, когда длина собственной его тени равнялась его росту; в этот момент высота пирамиды должна также равняться длине отбрасываемой ею тени.</a:t>
            </a:r>
            <a:r>
              <a:rPr lang="en-US" sz="5100" dirty="0" smtClean="0"/>
              <a:t> </a:t>
            </a:r>
            <a:endParaRPr lang="ru-RU" sz="5100" dirty="0" smtClean="0"/>
          </a:p>
          <a:p>
            <a:r>
              <a:rPr lang="ru-RU" sz="5100" dirty="0" smtClean="0"/>
              <a:t>  Только вооруженный этим знанием Фалес вправе был заключить, что, когда его собственная тень равна его росту, солнечные лучи встречают ровную почву под углом в</a:t>
            </a:r>
            <a:r>
              <a:rPr lang="ru-RU" sz="5100" b="1" dirty="0" smtClean="0"/>
              <a:t> </a:t>
            </a:r>
            <a:r>
              <a:rPr lang="ru-RU" sz="5100" dirty="0" smtClean="0"/>
              <a:t>половину прямого, и следовательно, вершина пирамиды, середина ее основания и конец ее тени должны обозначить равнобедренный треугольник.</a:t>
            </a:r>
            <a:r>
              <a:rPr lang="en-US" sz="5100" dirty="0" smtClean="0"/>
              <a:t> </a:t>
            </a:r>
            <a:endParaRPr lang="ru-RU" sz="5100" dirty="0" smtClean="0"/>
          </a:p>
          <a:p>
            <a:endParaRPr lang="ru-RU" sz="1600"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ru-RU" sz="3600" dirty="0" smtClean="0"/>
              <a:t>Но в</a:t>
            </a:r>
            <a:r>
              <a:rPr lang="ru-RU" sz="3600" b="1" dirty="0" smtClean="0"/>
              <a:t> </a:t>
            </a:r>
            <a:r>
              <a:rPr lang="ru-RU" sz="3600" dirty="0" smtClean="0"/>
              <a:t>наших широтах не так легко, как в Египте, подстеречь нужный для этого момент. Солнце у нас низко стоит над горизонтом, и тени бывают равны высоте отбрасывающих их предметов лишь в околополуденные часы летних месяцев. Поэтому способ Фалеса в указанном виде применим не всегда.</a:t>
            </a:r>
            <a:r>
              <a:rPr lang="en-US" sz="3600" dirty="0" smtClean="0"/>
              <a:t> </a:t>
            </a:r>
            <a:r>
              <a:rPr lang="ru-RU" sz="3600" dirty="0" smtClean="0"/>
              <a:t/>
            </a:r>
            <a:br>
              <a:rPr lang="ru-RU" sz="3600" dirty="0" smtClean="0"/>
            </a:br>
            <a:r>
              <a:rPr lang="ru-RU" sz="3600" dirty="0" smtClean="0"/>
              <a:t>А вот несколько способов измерения высоты деревьев на местности, простых и удобных.</a:t>
            </a:r>
            <a:endParaRPr lang="ru-RU"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214678" y="285728"/>
            <a:ext cx="5715040" cy="1214446"/>
          </a:xfrm>
        </p:spPr>
        <p:txBody>
          <a:bodyPr>
            <a:noAutofit/>
          </a:bodyPr>
          <a:lstStyle/>
          <a:p>
            <a:pPr algn="ctr"/>
            <a:r>
              <a:rPr lang="ru-RU" sz="4400" dirty="0" smtClean="0"/>
              <a:t>Измерение высоты при помощи зеркала.</a:t>
            </a:r>
            <a:endParaRPr lang="ru-RU" sz="4400" dirty="0"/>
          </a:p>
        </p:txBody>
      </p:sp>
      <p:pic>
        <p:nvPicPr>
          <p:cNvPr id="8" name="Рисунок 7" descr="Безымянный.jpg"/>
          <p:cNvPicPr>
            <a:picLocks noGrp="1" noChangeAspect="1"/>
          </p:cNvPicPr>
          <p:nvPr>
            <p:ph type="pic" idx="1"/>
          </p:nvPr>
        </p:nvPicPr>
        <p:blipFill>
          <a:blip r:embed="rId2" cstate="print"/>
          <a:srcRect t="2866" b="2866"/>
          <a:stretch>
            <a:fillRect/>
          </a:stretch>
        </p:blipFill>
        <p:spPr>
          <a:xfrm>
            <a:off x="3262303" y="2214553"/>
            <a:ext cx="5738853" cy="4304139"/>
          </a:xfrm>
        </p:spPr>
      </p:pic>
      <p:sp>
        <p:nvSpPr>
          <p:cNvPr id="7" name="Текст 6"/>
          <p:cNvSpPr>
            <a:spLocks noGrp="1"/>
          </p:cNvSpPr>
          <p:nvPr>
            <p:ph type="body" sz="half" idx="2"/>
          </p:nvPr>
        </p:nvSpPr>
        <p:spPr>
          <a:xfrm>
            <a:off x="214282" y="285728"/>
            <a:ext cx="2857520" cy="6286544"/>
          </a:xfrm>
        </p:spPr>
        <p:txBody>
          <a:bodyPr>
            <a:normAutofit/>
          </a:bodyPr>
          <a:lstStyle/>
          <a:p>
            <a:endParaRPr lang="ru-RU" sz="1800" dirty="0" smtClean="0"/>
          </a:p>
          <a:p>
            <a:r>
              <a:rPr lang="ru-RU" sz="1800" dirty="0" smtClean="0"/>
              <a:t>На некотором расстоянии </a:t>
            </a:r>
            <a:r>
              <a:rPr lang="ru-RU" sz="1800" b="1" dirty="0" smtClean="0"/>
              <a:t>от </a:t>
            </a:r>
            <a:r>
              <a:rPr lang="ru-RU" sz="1800" dirty="0" smtClean="0"/>
              <a:t>измеряемого дерева, на ровной земле </a:t>
            </a:r>
            <a:r>
              <a:rPr lang="ru-RU" sz="1800" b="1" dirty="0" smtClean="0"/>
              <a:t>в </a:t>
            </a:r>
            <a:r>
              <a:rPr lang="ru-RU" sz="1800" dirty="0" smtClean="0"/>
              <a:t>точке </a:t>
            </a:r>
            <a:r>
              <a:rPr lang="ru-RU" sz="1800" i="1" dirty="0" smtClean="0"/>
              <a:t>С </a:t>
            </a:r>
            <a:r>
              <a:rPr lang="ru-RU" sz="1800" b="1" dirty="0" smtClean="0"/>
              <a:t>кладут </a:t>
            </a:r>
            <a:r>
              <a:rPr lang="ru-RU" sz="1800" dirty="0" smtClean="0"/>
              <a:t>горизонтально зеркальце и отходят от него назад в такую точку D, стоя в которой наблюдатель видит в зеркале верхушку </a:t>
            </a:r>
            <a:r>
              <a:rPr lang="ru-RU" sz="1800" i="1" dirty="0" smtClean="0"/>
              <a:t>А </a:t>
            </a:r>
            <a:r>
              <a:rPr lang="ru-RU" sz="1800" dirty="0" smtClean="0"/>
              <a:t>дерева. Тогда дерево </a:t>
            </a:r>
            <a:r>
              <a:rPr lang="ru-RU" sz="1800" i="1" dirty="0" smtClean="0"/>
              <a:t>(АВ) </a:t>
            </a:r>
            <a:r>
              <a:rPr lang="ru-RU" sz="1800" dirty="0" smtClean="0"/>
              <a:t>во столько раз выше роста наблюдателя </a:t>
            </a:r>
            <a:r>
              <a:rPr lang="ru-RU" sz="1800" i="1" dirty="0" smtClean="0"/>
              <a:t>(ED), </a:t>
            </a:r>
            <a:r>
              <a:rPr lang="ru-RU" sz="1800" dirty="0" smtClean="0"/>
              <a:t>во сколько раз расстояние </a:t>
            </a:r>
            <a:r>
              <a:rPr lang="ru-RU" sz="1800" i="1" dirty="0" smtClean="0"/>
              <a:t>ВС </a:t>
            </a:r>
            <a:r>
              <a:rPr lang="ru-RU" sz="1800" dirty="0" smtClean="0"/>
              <a:t>от зеркала до дерева больше расстояния </a:t>
            </a:r>
            <a:r>
              <a:rPr lang="ru-RU" sz="1800" i="1" dirty="0" smtClean="0"/>
              <a:t>CD </a:t>
            </a:r>
            <a:r>
              <a:rPr lang="ru-RU" sz="1800" dirty="0" smtClean="0"/>
              <a:t>от зеркала до наблюдателя. Это объясняется тем что треугольники </a:t>
            </a:r>
            <a:r>
              <a:rPr lang="en-US" sz="1800" dirty="0" smtClean="0"/>
              <a:t>ABC~CDE </a:t>
            </a:r>
            <a:r>
              <a:rPr lang="ru-RU" sz="1800" dirty="0" smtClean="0"/>
              <a:t>по двум углам</a:t>
            </a:r>
            <a:r>
              <a:rPr lang="en-US" sz="1800" dirty="0" smtClean="0"/>
              <a:t> </a:t>
            </a:r>
            <a:r>
              <a:rPr lang="ru-RU" sz="1800" dirty="0" smtClean="0"/>
              <a:t>(угол </a:t>
            </a:r>
            <a:r>
              <a:rPr lang="en-US" sz="1800" dirty="0" smtClean="0"/>
              <a:t>D=B, </a:t>
            </a:r>
            <a:r>
              <a:rPr lang="ru-RU" sz="1800" dirty="0" smtClean="0"/>
              <a:t>угол </a:t>
            </a:r>
            <a:r>
              <a:rPr lang="en-US" sz="1800" dirty="0" smtClean="0"/>
              <a:t>C </a:t>
            </a:r>
            <a:r>
              <a:rPr lang="ru-RU" sz="1800" dirty="0" smtClean="0"/>
              <a:t>- общий) </a:t>
            </a:r>
          </a:p>
          <a:p>
            <a:endParaRPr lang="ru-RU" dirty="0" smtClean="0"/>
          </a:p>
          <a:p>
            <a:endParaRPr lang="ru-RU"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8992" y="214290"/>
            <a:ext cx="5429288" cy="1428760"/>
          </a:xfrm>
        </p:spPr>
        <p:txBody>
          <a:bodyPr>
            <a:noAutofit/>
          </a:bodyPr>
          <a:lstStyle/>
          <a:p>
            <a:pPr algn="ctr"/>
            <a:r>
              <a:rPr lang="ru-RU" sz="4800" dirty="0" smtClean="0"/>
              <a:t>Измерение высоты дерева по тени.</a:t>
            </a:r>
            <a:endParaRPr lang="ru-RU" sz="4800" dirty="0"/>
          </a:p>
        </p:txBody>
      </p:sp>
      <p:sp>
        <p:nvSpPr>
          <p:cNvPr id="4" name="Текст 3"/>
          <p:cNvSpPr>
            <a:spLocks noGrp="1"/>
          </p:cNvSpPr>
          <p:nvPr>
            <p:ph type="body" sz="half" idx="2"/>
          </p:nvPr>
        </p:nvSpPr>
        <p:spPr>
          <a:xfrm>
            <a:off x="214282" y="642918"/>
            <a:ext cx="3061574" cy="5572164"/>
          </a:xfrm>
        </p:spPr>
        <p:txBody>
          <a:bodyPr>
            <a:normAutofit/>
          </a:bodyPr>
          <a:lstStyle/>
          <a:p>
            <a:r>
              <a:rPr lang="ru-RU" sz="2400" dirty="0" smtClean="0"/>
              <a:t>Треугольники</a:t>
            </a:r>
            <a:r>
              <a:rPr lang="en-US" sz="2400" dirty="0" smtClean="0"/>
              <a:t> ABC</a:t>
            </a:r>
            <a:r>
              <a:rPr lang="ru-RU" sz="2400" dirty="0" smtClean="0"/>
              <a:t> </a:t>
            </a:r>
            <a:r>
              <a:rPr lang="en-US" sz="2400" dirty="0" smtClean="0"/>
              <a:t>~</a:t>
            </a:r>
            <a:r>
              <a:rPr lang="ru-RU" sz="2400" dirty="0" smtClean="0"/>
              <a:t> </a:t>
            </a:r>
            <a:r>
              <a:rPr lang="en-US" sz="2400" dirty="0" err="1" smtClean="0"/>
              <a:t>abc</a:t>
            </a:r>
            <a:r>
              <a:rPr lang="en-US" sz="2400" dirty="0" smtClean="0"/>
              <a:t> </a:t>
            </a:r>
            <a:r>
              <a:rPr lang="ru-RU" sz="2400" dirty="0" smtClean="0"/>
              <a:t>по 2ому признаку подобия (угол</a:t>
            </a:r>
            <a:r>
              <a:rPr lang="en-US" sz="2400" dirty="0" smtClean="0"/>
              <a:t> B=b</a:t>
            </a:r>
            <a:r>
              <a:rPr lang="ru-RU" sz="2400" dirty="0" smtClean="0"/>
              <a:t>, т.к. солнечные лучи </a:t>
            </a:r>
            <a:r>
              <a:rPr lang="ru-RU" sz="2400" dirty="0" smtClean="0"/>
              <a:t>параллельны, </a:t>
            </a:r>
            <a:r>
              <a:rPr lang="ru-RU" sz="2400" dirty="0" smtClean="0"/>
              <a:t>то угол </a:t>
            </a:r>
            <a:r>
              <a:rPr lang="en-US" sz="2400" dirty="0" smtClean="0"/>
              <a:t>A</a:t>
            </a:r>
            <a:r>
              <a:rPr lang="ru-RU" sz="2400" dirty="0" smtClean="0"/>
              <a:t> равен углу </a:t>
            </a:r>
            <a:r>
              <a:rPr lang="en-US" sz="2400" dirty="0" smtClean="0"/>
              <a:t>a</a:t>
            </a:r>
            <a:r>
              <a:rPr lang="ru-RU" sz="2400" dirty="0" smtClean="0"/>
              <a:t> </a:t>
            </a:r>
            <a:r>
              <a:rPr lang="ru-RU" sz="2400" dirty="0" smtClean="0"/>
              <a:t>).</a:t>
            </a:r>
          </a:p>
          <a:p>
            <a:r>
              <a:rPr lang="ru-RU" sz="2400" dirty="0" smtClean="0"/>
              <a:t>Из этого следует что </a:t>
            </a:r>
            <a:r>
              <a:rPr lang="en-US" sz="2400" dirty="0" err="1" smtClean="0"/>
              <a:t>AB:ab</a:t>
            </a:r>
            <a:r>
              <a:rPr lang="en-US" sz="2400" dirty="0" smtClean="0"/>
              <a:t>=</a:t>
            </a:r>
            <a:r>
              <a:rPr lang="en-US" sz="2400" dirty="0" err="1" smtClean="0"/>
              <a:t>BC:bc</a:t>
            </a:r>
            <a:r>
              <a:rPr lang="en-US" sz="2400" dirty="0" smtClean="0"/>
              <a:t> </a:t>
            </a:r>
            <a:r>
              <a:rPr lang="ru-RU" sz="2400" dirty="0"/>
              <a:t>,</a:t>
            </a:r>
            <a:r>
              <a:rPr lang="en-US" sz="2400" dirty="0" smtClean="0"/>
              <a:t> </a:t>
            </a:r>
            <a:r>
              <a:rPr lang="ru-RU" sz="2400" dirty="0" smtClean="0"/>
              <a:t>т. е. высота дерева во столько же раз больше высоты шеста, во сколько раз тень дерева длиннее тени шеста.</a:t>
            </a:r>
            <a:endParaRPr lang="ru-RU" sz="2400" dirty="0"/>
          </a:p>
        </p:txBody>
      </p:sp>
      <p:pic>
        <p:nvPicPr>
          <p:cNvPr id="7" name="Рисунок 6" descr="3.jpg"/>
          <p:cNvPicPr>
            <a:picLocks noGrp="1" noChangeAspect="1"/>
          </p:cNvPicPr>
          <p:nvPr>
            <p:ph type="pic" idx="1"/>
          </p:nvPr>
        </p:nvPicPr>
        <p:blipFill>
          <a:blip r:embed="rId2" cstate="print"/>
          <a:srcRect t="7177" b="7177"/>
          <a:stretch>
            <a:fillRect/>
          </a:stretch>
        </p:blipFill>
        <p:spPr>
          <a:xfrm>
            <a:off x="3286117" y="2107398"/>
            <a:ext cx="5762664" cy="4321998"/>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4714908" cy="1143000"/>
          </a:xfrm>
        </p:spPr>
        <p:txBody>
          <a:bodyPr>
            <a:noAutofit/>
          </a:bodyPr>
          <a:lstStyle/>
          <a:p>
            <a:r>
              <a:rPr lang="ru-RU" sz="3600" dirty="0" smtClean="0"/>
              <a:t>Измерение высоты с помощью булавочного прибора </a:t>
            </a:r>
            <a:endParaRPr lang="ru-RU" sz="3600" dirty="0"/>
          </a:p>
        </p:txBody>
      </p:sp>
      <p:pic>
        <p:nvPicPr>
          <p:cNvPr id="5" name="Содержимое 4" descr="8.jpg"/>
          <p:cNvPicPr>
            <a:picLocks noGrp="1" noChangeAspect="1"/>
          </p:cNvPicPr>
          <p:nvPr>
            <p:ph sz="half" idx="1"/>
          </p:nvPr>
        </p:nvPicPr>
        <p:blipFill>
          <a:blip r:embed="rId2" cstate="print"/>
          <a:stretch>
            <a:fillRect/>
          </a:stretch>
        </p:blipFill>
        <p:spPr>
          <a:xfrm>
            <a:off x="142844" y="3214686"/>
            <a:ext cx="4643438" cy="3429000"/>
          </a:xfrm>
        </p:spPr>
      </p:pic>
      <p:sp>
        <p:nvSpPr>
          <p:cNvPr id="4" name="Текст 3"/>
          <p:cNvSpPr>
            <a:spLocks noGrp="1"/>
          </p:cNvSpPr>
          <p:nvPr>
            <p:ph sz="half" idx="2"/>
          </p:nvPr>
        </p:nvSpPr>
        <p:spPr>
          <a:xfrm>
            <a:off x="4786314" y="214290"/>
            <a:ext cx="4214842" cy="6500858"/>
          </a:xfrm>
        </p:spPr>
        <p:txBody>
          <a:bodyPr>
            <a:normAutofit fontScale="25000" lnSpcReduction="20000"/>
          </a:bodyPr>
          <a:lstStyle/>
          <a:p>
            <a:pPr>
              <a:buNone/>
            </a:pPr>
            <a:r>
              <a:rPr lang="ru-RU" sz="5500" dirty="0" smtClean="0"/>
              <a:t>        </a:t>
            </a:r>
            <a:r>
              <a:rPr lang="ru-RU" sz="7200" dirty="0" smtClean="0"/>
              <a:t>Прежде всего мы можем воспользоваться свойством равнобедренного прямоугольного треугольника, обратившись к услугам весьма простого прибора, который легко изготовить из дощечки и трех булавок. На дощечке любой формы, даже на куске коры, если у него есть плоская сторона, намечают три точки - вершины равнобедренного прямоугольного треугольника- и в них втыкают торчком по булавке. Обращение с ним не сложнее изготовления. Отойдя от измеряемого дерева держите прибор так, чтобы один из катетов треугольника был направлен отвесно, для чего можете пользоваться ниточкой с грузиком, привязанной к верхней булавке. Приближаясь к</a:t>
            </a:r>
            <a:r>
              <a:rPr lang="ru-RU" sz="7200" b="1" dirty="0" smtClean="0"/>
              <a:t> </a:t>
            </a:r>
            <a:r>
              <a:rPr lang="ru-RU" sz="7200" dirty="0" smtClean="0"/>
              <a:t>дереву или удаляясь от него, вы всегда найдете такое место </a:t>
            </a:r>
            <a:r>
              <a:rPr lang="ru-RU" sz="7200" i="1" dirty="0" smtClean="0"/>
              <a:t>А</a:t>
            </a:r>
            <a:r>
              <a:rPr lang="ru-RU" sz="7200" dirty="0" smtClean="0"/>
              <a:t>, из которого, глядя на булавки а и с, увидите, что они покрывают верхушку </a:t>
            </a:r>
            <a:r>
              <a:rPr lang="ru-RU" sz="7200" i="1" dirty="0" smtClean="0"/>
              <a:t>С </a:t>
            </a:r>
            <a:r>
              <a:rPr lang="ru-RU" sz="7200" dirty="0" smtClean="0"/>
              <a:t>это значит, что продолжение гипотенузы </a:t>
            </a:r>
            <a:r>
              <a:rPr lang="ru-RU" sz="7200" i="1" dirty="0" smtClean="0"/>
              <a:t>ас проходит </a:t>
            </a:r>
            <a:r>
              <a:rPr lang="ru-RU" sz="7200" dirty="0" smtClean="0"/>
              <a:t>через точку С</a:t>
            </a:r>
            <a:r>
              <a:rPr lang="ru-RU" sz="7200" i="1" dirty="0" smtClean="0"/>
              <a:t>. </a:t>
            </a:r>
            <a:r>
              <a:rPr lang="ru-RU" sz="7200" dirty="0" smtClean="0"/>
              <a:t>Тогда, очевидно, расстояние </a:t>
            </a:r>
            <a:r>
              <a:rPr lang="ru-RU" sz="7200" i="1" dirty="0" err="1" smtClean="0"/>
              <a:t>аВ</a:t>
            </a:r>
            <a:r>
              <a:rPr lang="ru-RU" sz="7200" i="1" dirty="0" smtClean="0"/>
              <a:t> </a:t>
            </a:r>
            <a:r>
              <a:rPr lang="ru-RU" sz="7200" dirty="0" smtClean="0"/>
              <a:t>равно </a:t>
            </a:r>
            <a:r>
              <a:rPr lang="ru-RU" sz="7200" i="1" dirty="0" smtClean="0"/>
              <a:t>СВ, </a:t>
            </a:r>
            <a:r>
              <a:rPr lang="ru-RU" sz="7200" dirty="0" smtClean="0"/>
              <a:t>так как угол </a:t>
            </a:r>
            <a:r>
              <a:rPr lang="ru-RU" sz="7200" i="1" dirty="0" smtClean="0"/>
              <a:t>а </a:t>
            </a:r>
            <a:r>
              <a:rPr lang="ru-RU" sz="7200" dirty="0" smtClean="0"/>
              <a:t>= 45°.</a:t>
            </a:r>
          </a:p>
          <a:p>
            <a:endParaRPr lang="ru-RU" dirty="0"/>
          </a:p>
        </p:txBody>
      </p:sp>
      <p:pic>
        <p:nvPicPr>
          <p:cNvPr id="2049" name="Picture 1"/>
          <p:cNvPicPr>
            <a:picLocks noChangeAspect="1" noChangeArrowheads="1"/>
          </p:cNvPicPr>
          <p:nvPr/>
        </p:nvPicPr>
        <p:blipFill>
          <a:blip r:embed="rId3" cstate="print"/>
          <a:srcRect/>
          <a:stretch>
            <a:fillRect/>
          </a:stretch>
        </p:blipFill>
        <p:spPr bwMode="auto">
          <a:xfrm>
            <a:off x="1071538" y="1643050"/>
            <a:ext cx="2643206" cy="15001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214810" y="571480"/>
            <a:ext cx="4500594" cy="1857388"/>
          </a:xfrm>
        </p:spPr>
        <p:txBody>
          <a:bodyPr>
            <a:noAutofit/>
          </a:bodyPr>
          <a:lstStyle/>
          <a:p>
            <a:pPr algn="ctr"/>
            <a:r>
              <a:rPr lang="ru-RU" sz="4000" dirty="0" smtClean="0"/>
              <a:t>Измерение высоты дерева при помощи</a:t>
            </a:r>
            <a:r>
              <a:rPr lang="ru-RU" sz="4000" b="0" dirty="0" smtClean="0"/>
              <a:t> </a:t>
            </a:r>
            <a:r>
              <a:rPr lang="ru-RU" sz="4000" dirty="0" smtClean="0"/>
              <a:t>шеста.</a:t>
            </a:r>
            <a:endParaRPr lang="ru-RU" sz="4000" dirty="0"/>
          </a:p>
        </p:txBody>
      </p:sp>
      <p:pic>
        <p:nvPicPr>
          <p:cNvPr id="8" name="Содержимое 7" descr="12.jpg"/>
          <p:cNvPicPr>
            <a:picLocks noGrp="1" noChangeAspect="1"/>
          </p:cNvPicPr>
          <p:nvPr>
            <p:ph idx="1"/>
          </p:nvPr>
        </p:nvPicPr>
        <p:blipFill>
          <a:blip r:embed="rId3" cstate="print"/>
          <a:stretch>
            <a:fillRect/>
          </a:stretch>
        </p:blipFill>
        <p:spPr>
          <a:xfrm>
            <a:off x="571472" y="142852"/>
            <a:ext cx="3287412" cy="2786082"/>
          </a:xfrm>
        </p:spPr>
      </p:pic>
      <p:sp>
        <p:nvSpPr>
          <p:cNvPr id="7" name="Текст 6"/>
          <p:cNvSpPr>
            <a:spLocks noGrp="1"/>
          </p:cNvSpPr>
          <p:nvPr>
            <p:ph type="body" sz="half" idx="2"/>
          </p:nvPr>
        </p:nvSpPr>
        <p:spPr>
          <a:xfrm>
            <a:off x="142844" y="2857496"/>
            <a:ext cx="8858312" cy="3857652"/>
          </a:xfrm>
        </p:spPr>
        <p:txBody>
          <a:bodyPr>
            <a:normAutofit fontScale="92500"/>
          </a:bodyPr>
          <a:lstStyle/>
          <a:p>
            <a:pPr algn="ctr"/>
            <a:r>
              <a:rPr lang="ru-RU" sz="1800" dirty="0" smtClean="0"/>
              <a:t>    Вот как однажды было на одном из фронтов Великой Отечественной войны. Подразделению лейтенанта Иванюк было приказано построить мост через горную реку. На противоположном берегу засели фашисты. Для разведки места постройки моста лейтенант выделил разведывательную группу во главе со старшим сержантом Поповым. </a:t>
            </a:r>
          </a:p>
          <a:p>
            <a:pPr algn="ctr"/>
            <a:r>
              <a:rPr lang="ru-RU" sz="1800" dirty="0" smtClean="0"/>
              <a:t> ... В ближайшем лесном массиве они измерили диаметр и высоту наиболее типичных деревьев и подсчитали количество деревьев, которые можно было использовать для постройки. Высоту деревьев определяли при помощи шеста. Этот способ состоит в следующем. Запасшись шестом выше своего роста, воткните его в землю отвесно на некотором расстоянии от измеряемого дерева. Отойдите от шеста назад, по продолжению </a:t>
            </a:r>
            <a:r>
              <a:rPr lang="ru-RU" sz="1800" i="1" dirty="0" err="1" smtClean="0"/>
              <a:t>Dd</a:t>
            </a:r>
            <a:r>
              <a:rPr lang="ru-RU" sz="1800" i="1" dirty="0" smtClean="0"/>
              <a:t> </a:t>
            </a:r>
            <a:r>
              <a:rPr lang="ru-RU" sz="1800" dirty="0" smtClean="0"/>
              <a:t>до того места </a:t>
            </a:r>
            <a:r>
              <a:rPr lang="ru-RU" sz="1800" i="1" dirty="0" smtClean="0"/>
              <a:t>А</a:t>
            </a:r>
            <a:r>
              <a:rPr lang="ru-RU" sz="1800" i="1" baseline="-25000" dirty="0" smtClean="0"/>
              <a:t> </a:t>
            </a:r>
            <a:r>
              <a:rPr lang="ru-RU" sz="1800" dirty="0" smtClean="0"/>
              <a:t>с которого, глядя на вершину дерева, вы увидите на одной линии с ней верхнюю точку </a:t>
            </a:r>
            <a:r>
              <a:rPr lang="en-US" sz="1800" dirty="0" smtClean="0"/>
              <a:t> b</a:t>
            </a:r>
            <a:r>
              <a:rPr lang="ru-RU" sz="1800" i="1" dirty="0" smtClean="0"/>
              <a:t> </a:t>
            </a:r>
            <a:r>
              <a:rPr lang="ru-RU" sz="1800" dirty="0" smtClean="0"/>
              <a:t>шеста. Затем, не меняя положения головы, смотрите по направлению горизонтальной прямой </a:t>
            </a:r>
            <a:r>
              <a:rPr lang="ru-RU" sz="1800" i="1" dirty="0" err="1" smtClean="0"/>
              <a:t>аС</a:t>
            </a:r>
            <a:r>
              <a:rPr lang="ru-RU" sz="1800" i="1" dirty="0" smtClean="0"/>
              <a:t>, </a:t>
            </a:r>
            <a:r>
              <a:rPr lang="ru-RU" sz="1800" dirty="0" smtClean="0"/>
              <a:t>замечая точки </a:t>
            </a:r>
            <a:r>
              <a:rPr lang="ru-RU" sz="1800" i="1" dirty="0" smtClean="0"/>
              <a:t>с </a:t>
            </a:r>
            <a:r>
              <a:rPr lang="ru-RU" sz="1800" dirty="0" smtClean="0"/>
              <a:t>и С, в которых луч зрения встречает шест и ствол. Попросите помощника сделать в этих местах</a:t>
            </a:r>
            <a:r>
              <a:rPr lang="en-US" sz="1800" dirty="0" smtClean="0"/>
              <a:t> </a:t>
            </a:r>
            <a:r>
              <a:rPr lang="ru-RU" sz="1800" dirty="0" smtClean="0"/>
              <a:t>пометки, и наблюдение окончено.</a:t>
            </a:r>
            <a:r>
              <a:rPr lang="en-US" sz="1800" dirty="0" smtClean="0"/>
              <a:t> </a:t>
            </a:r>
            <a:r>
              <a:rPr lang="ru-RU" sz="1800" dirty="0" smtClean="0"/>
              <a:t>Остается только на основании подобия треугольников </a:t>
            </a:r>
            <a:r>
              <a:rPr lang="ru-RU" sz="1800" i="1" dirty="0" err="1" smtClean="0"/>
              <a:t>abc</a:t>
            </a:r>
            <a:r>
              <a:rPr lang="ru-RU" sz="1800" i="1" dirty="0" smtClean="0"/>
              <a:t> </a:t>
            </a:r>
            <a:r>
              <a:rPr lang="ru-RU" sz="1800" dirty="0" smtClean="0"/>
              <a:t>и </a:t>
            </a:r>
            <a:r>
              <a:rPr lang="ru-RU" sz="1800" i="1" dirty="0" err="1" smtClean="0"/>
              <a:t>аВС</a:t>
            </a:r>
            <a:r>
              <a:rPr lang="ru-RU" sz="1800" i="1" dirty="0" smtClean="0"/>
              <a:t> </a:t>
            </a:r>
            <a:r>
              <a:rPr lang="ru-RU" sz="1800" dirty="0" smtClean="0"/>
              <a:t>вычислить </a:t>
            </a:r>
            <a:r>
              <a:rPr lang="ru-RU" sz="1800" i="1" dirty="0" smtClean="0"/>
              <a:t>ВС </a:t>
            </a:r>
            <a:r>
              <a:rPr lang="ru-RU" sz="1800" dirty="0" smtClean="0"/>
              <a:t>из пропорции.</a:t>
            </a:r>
          </a:p>
          <a:p>
            <a:endParaRPr lang="ru-RU" dirty="0" smtClean="0"/>
          </a:p>
          <a:p>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721</Words>
  <Application>Microsoft Office PowerPoint</Application>
  <PresentationFormat>Экран (4:3)</PresentationFormat>
  <Paragraphs>21</Paragraphs>
  <Slides>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Применение подобия треугольников для решения практических задач</vt:lpstr>
      <vt:lpstr>Презентация PowerPoint</vt:lpstr>
      <vt:lpstr>Но в наших широтах не так легко, как в Египте, подстеречь нужный для этого момент. Солнце у нас низко стоит над горизонтом, и тени бывают равны высоте отбрасывающих их предметов лишь в околополуденные часы летних месяцев. Поэтому способ Фалеса в указанном виде применим не всегда.  А вот несколько способов измерения высоты деревьев на местности, простых и удобных.</vt:lpstr>
      <vt:lpstr>Измерение высоты при помощи зеркала.</vt:lpstr>
      <vt:lpstr>Измерение высоты дерева по тени.</vt:lpstr>
      <vt:lpstr>Измерение высоты с помощью булавочного прибора </vt:lpstr>
      <vt:lpstr>Измерение высоты дерева при помощи шеста.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Измерение высоты при помощи зеркала.</dc:title>
  <dc:creator>USER</dc:creator>
  <cp:lastModifiedBy>Алла Белоусова</cp:lastModifiedBy>
  <cp:revision>17</cp:revision>
  <dcterms:created xsi:type="dcterms:W3CDTF">2010-04-01T07:16:44Z</dcterms:created>
  <dcterms:modified xsi:type="dcterms:W3CDTF">2012-01-29T19:05:05Z</dcterms:modified>
</cp:coreProperties>
</file>