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3%D0%BE%D0%BB" TargetMode="External"/><Relationship Id="rId2" Type="http://schemas.openxmlformats.org/officeDocument/2006/relationships/hyperlink" Target="http://ru.wikipedia.org/wiki/%D0%9F%D1%80%D0%BE%D0%BF%D0%BE%D1%80%D1%86%D0%B8%D0%BE%D0%BD%D0%B0%D0%BB%D1%8C%D0%BD%D0%BE%D1%81%D1%82%D1%8C" TargetMode="External"/><Relationship Id="rId1" Type="http://schemas.openxmlformats.org/officeDocument/2006/relationships/hyperlink" Target="http://ru.wikipedia.org/wiki/%D0%9C%D0%BD%D0%BE%D0%B3%D0%BE%D1%83%D0%B3%D0%BE%D0%BB%D1%8C%D0%BD%D0%B8%D0%BA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3%D0%BE%D0%BB" TargetMode="External"/><Relationship Id="rId2" Type="http://schemas.openxmlformats.org/officeDocument/2006/relationships/hyperlink" Target="http://ru.wikipedia.org/wiki/%D0%9F%D1%80%D0%BE%D0%BF%D0%BE%D1%80%D1%86%D0%B8%D0%BE%D0%BD%D0%B0%D0%BB%D1%8C%D0%BD%D0%BE%D1%81%D1%82%D1%8C" TargetMode="External"/><Relationship Id="rId1" Type="http://schemas.openxmlformats.org/officeDocument/2006/relationships/hyperlink" Target="http://ru.wikipedia.org/wiki/%D0%9C%D0%BD%D0%BE%D0%B3%D0%BE%D1%83%D0%B3%D0%BE%D0%BB%D1%8C%D0%BD%D0%B8%D0%B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28799D-40AA-42DC-B2D8-4E890E50EEE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41C089-74D6-441B-98FF-1BC7F2916819}">
      <dgm:prSet phldrT="[Текст]"/>
      <dgm:spPr/>
      <dgm:t>
        <a:bodyPr/>
        <a:lstStyle/>
        <a:p>
          <a:r>
            <a:rPr lang="ru-RU" dirty="0" smtClean="0"/>
            <a:t>Первый признак</a:t>
          </a:r>
          <a:endParaRPr lang="ru-RU" dirty="0"/>
        </a:p>
      </dgm:t>
    </dgm:pt>
    <dgm:pt modelId="{C9E6D9A1-7D01-4177-B29C-6D4FB377D21E}" type="parTrans" cxnId="{20C7C850-79F1-49AC-89F9-273E7EC0092D}">
      <dgm:prSet/>
      <dgm:spPr/>
      <dgm:t>
        <a:bodyPr/>
        <a:lstStyle/>
        <a:p>
          <a:endParaRPr lang="ru-RU"/>
        </a:p>
      </dgm:t>
    </dgm:pt>
    <dgm:pt modelId="{0FB786B6-BF91-4EED-B70F-F9A86F3901CA}" type="sibTrans" cxnId="{20C7C850-79F1-49AC-89F9-273E7EC0092D}">
      <dgm:prSet/>
      <dgm:spPr/>
      <dgm:t>
        <a:bodyPr/>
        <a:lstStyle/>
        <a:p>
          <a:endParaRPr lang="ru-RU"/>
        </a:p>
      </dgm:t>
    </dgm:pt>
    <dgm:pt modelId="{12A73F09-A5BD-4505-B5C0-3628284B208C}">
      <dgm:prSet phldrT="[Текст]"/>
      <dgm:spPr/>
      <dgm:t>
        <a:bodyPr/>
        <a:lstStyle/>
        <a:p>
          <a:r>
            <a:rPr lang="ru-RU" dirty="0" smtClean="0"/>
            <a:t>Если две </a:t>
          </a:r>
          <a:r>
            <a:rPr lang="ru-RU" dirty="0" smtClean="0">
              <a:hlinkClick xmlns:r="http://schemas.openxmlformats.org/officeDocument/2006/relationships" r:id="rId1" tooltip="Многоугольник"/>
            </a:rPr>
            <a:t>стороны</a:t>
          </a:r>
          <a:r>
            <a:rPr lang="ru-RU" dirty="0" smtClean="0"/>
            <a:t> одного треугольника </a:t>
          </a:r>
          <a:r>
            <a:rPr lang="ru-RU" dirty="0" smtClean="0">
              <a:hlinkClick xmlns:r="http://schemas.openxmlformats.org/officeDocument/2006/relationships" r:id="rId2" tooltip="Пропорциональность"/>
            </a:rPr>
            <a:t>пропорциональны</a:t>
          </a:r>
          <a:r>
            <a:rPr lang="ru-RU" dirty="0" smtClean="0"/>
            <a:t> двум сторонам другого и углы между этими сторонами равны, то треугольники подобны.</a:t>
          </a:r>
          <a:endParaRPr lang="ru-RU" dirty="0"/>
        </a:p>
      </dgm:t>
    </dgm:pt>
    <dgm:pt modelId="{6002A7F7-BAFD-4A1F-8F32-738D464B4B64}" type="parTrans" cxnId="{ED090745-012D-4CC1-B97D-A7A55FBB8003}">
      <dgm:prSet/>
      <dgm:spPr/>
      <dgm:t>
        <a:bodyPr/>
        <a:lstStyle/>
        <a:p>
          <a:endParaRPr lang="ru-RU"/>
        </a:p>
      </dgm:t>
    </dgm:pt>
    <dgm:pt modelId="{EFD2DC12-8D3D-45DC-B67B-0E11A6C89132}" type="sibTrans" cxnId="{ED090745-012D-4CC1-B97D-A7A55FBB8003}">
      <dgm:prSet/>
      <dgm:spPr/>
      <dgm:t>
        <a:bodyPr/>
        <a:lstStyle/>
        <a:p>
          <a:endParaRPr lang="ru-RU"/>
        </a:p>
      </dgm:t>
    </dgm:pt>
    <dgm:pt modelId="{EDEF5EDA-4652-443A-97C2-2A7698727A59}">
      <dgm:prSet phldrT="[Текст]"/>
      <dgm:spPr/>
      <dgm:t>
        <a:bodyPr/>
        <a:lstStyle/>
        <a:p>
          <a:r>
            <a:rPr lang="ru-RU" dirty="0" smtClean="0"/>
            <a:t>Второй признак</a:t>
          </a:r>
          <a:endParaRPr lang="ru-RU" dirty="0"/>
        </a:p>
      </dgm:t>
    </dgm:pt>
    <dgm:pt modelId="{5BCA81D8-2514-4C37-80F3-84391D318FDE}" type="parTrans" cxnId="{62B5B121-CE30-4DB7-8B4F-A619FD8F9940}">
      <dgm:prSet/>
      <dgm:spPr/>
      <dgm:t>
        <a:bodyPr/>
        <a:lstStyle/>
        <a:p>
          <a:endParaRPr lang="ru-RU"/>
        </a:p>
      </dgm:t>
    </dgm:pt>
    <dgm:pt modelId="{3DA33428-08A2-4A8A-B5B2-BE72BB805D9A}" type="sibTrans" cxnId="{62B5B121-CE30-4DB7-8B4F-A619FD8F9940}">
      <dgm:prSet/>
      <dgm:spPr/>
      <dgm:t>
        <a:bodyPr/>
        <a:lstStyle/>
        <a:p>
          <a:endParaRPr lang="ru-RU"/>
        </a:p>
      </dgm:t>
    </dgm:pt>
    <dgm:pt modelId="{869BC361-E90D-46D6-8B3D-F6BEE15F9A4C}">
      <dgm:prSet phldrT="[Текст]"/>
      <dgm:spPr/>
      <dgm:t>
        <a:bodyPr/>
        <a:lstStyle/>
        <a:p>
          <a:r>
            <a:rPr lang="ru-RU" dirty="0" smtClean="0"/>
            <a:t>Если два </a:t>
          </a:r>
          <a:r>
            <a:rPr lang="ru-RU" dirty="0" smtClean="0">
              <a:hlinkClick xmlns:r="http://schemas.openxmlformats.org/officeDocument/2006/relationships" r:id="rId3" tooltip="Угол"/>
            </a:rPr>
            <a:t>угла</a:t>
          </a:r>
          <a:r>
            <a:rPr lang="ru-RU" dirty="0" smtClean="0"/>
            <a:t> одного треугольника соответственно равны двум углам другого, то треугольники подобны.</a:t>
          </a:r>
          <a:endParaRPr lang="ru-RU" dirty="0"/>
        </a:p>
      </dgm:t>
    </dgm:pt>
    <dgm:pt modelId="{2276E122-15FC-471E-AC31-9BF991FE7170}" type="parTrans" cxnId="{520B8AB4-CD09-4719-BF96-CB4FC8E59A56}">
      <dgm:prSet/>
      <dgm:spPr/>
      <dgm:t>
        <a:bodyPr/>
        <a:lstStyle/>
        <a:p>
          <a:endParaRPr lang="ru-RU"/>
        </a:p>
      </dgm:t>
    </dgm:pt>
    <dgm:pt modelId="{17C9C8BA-3AA6-4332-99A8-EE925E4F1556}" type="sibTrans" cxnId="{520B8AB4-CD09-4719-BF96-CB4FC8E59A56}">
      <dgm:prSet/>
      <dgm:spPr/>
      <dgm:t>
        <a:bodyPr/>
        <a:lstStyle/>
        <a:p>
          <a:endParaRPr lang="ru-RU"/>
        </a:p>
      </dgm:t>
    </dgm:pt>
    <dgm:pt modelId="{9D8F4A05-1B18-4068-B1E4-6E68C280664F}">
      <dgm:prSet phldrT="[Текст]"/>
      <dgm:spPr/>
      <dgm:t>
        <a:bodyPr/>
        <a:lstStyle/>
        <a:p>
          <a:r>
            <a:rPr lang="ru-RU" dirty="0" smtClean="0"/>
            <a:t>Третий признак</a:t>
          </a:r>
          <a:endParaRPr lang="ru-RU" dirty="0"/>
        </a:p>
      </dgm:t>
    </dgm:pt>
    <dgm:pt modelId="{98269FF2-4886-4A48-8FCB-BDA88C9F205F}" type="parTrans" cxnId="{BBB87CA0-76D5-456D-B1A5-DE6E925FC7D4}">
      <dgm:prSet/>
      <dgm:spPr/>
      <dgm:t>
        <a:bodyPr/>
        <a:lstStyle/>
        <a:p>
          <a:endParaRPr lang="ru-RU"/>
        </a:p>
      </dgm:t>
    </dgm:pt>
    <dgm:pt modelId="{4DCECFF0-1040-4A70-B106-530938180AAA}" type="sibTrans" cxnId="{BBB87CA0-76D5-456D-B1A5-DE6E925FC7D4}">
      <dgm:prSet/>
      <dgm:spPr/>
      <dgm:t>
        <a:bodyPr/>
        <a:lstStyle/>
        <a:p>
          <a:endParaRPr lang="ru-RU"/>
        </a:p>
      </dgm:t>
    </dgm:pt>
    <dgm:pt modelId="{847659E9-33AF-425B-B1B7-B516F062F9E2}">
      <dgm:prSet phldrT="[Текст]"/>
      <dgm:spPr/>
      <dgm:t>
        <a:bodyPr/>
        <a:lstStyle/>
        <a:p>
          <a:r>
            <a:rPr lang="ru-RU" dirty="0" smtClean="0"/>
            <a:t>Если три стороны одного треугольника пропорциональны трем сходственным сторонам другого, то треугольники подобны.</a:t>
          </a:r>
          <a:endParaRPr lang="ru-RU" dirty="0"/>
        </a:p>
      </dgm:t>
    </dgm:pt>
    <dgm:pt modelId="{546037BA-00A4-4E1B-A2A9-2CC73C2F26B0}" type="parTrans" cxnId="{C0E47FA1-EA39-4DA2-BB6B-DA2FCD18B731}">
      <dgm:prSet/>
      <dgm:spPr/>
      <dgm:t>
        <a:bodyPr/>
        <a:lstStyle/>
        <a:p>
          <a:endParaRPr lang="ru-RU"/>
        </a:p>
      </dgm:t>
    </dgm:pt>
    <dgm:pt modelId="{334316A7-E88C-4982-8916-B969CA8FB90B}" type="sibTrans" cxnId="{C0E47FA1-EA39-4DA2-BB6B-DA2FCD18B731}">
      <dgm:prSet/>
      <dgm:spPr/>
      <dgm:t>
        <a:bodyPr/>
        <a:lstStyle/>
        <a:p>
          <a:endParaRPr lang="ru-RU"/>
        </a:p>
      </dgm:t>
    </dgm:pt>
    <dgm:pt modelId="{E8D278B7-17C7-44F9-9908-9204F034FB53}" type="pres">
      <dgm:prSet presAssocID="{8628799D-40AA-42DC-B2D8-4E890E50EE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5ABA30-3ED0-4E26-8AC9-742556F5F314}" type="pres">
      <dgm:prSet presAssocID="{BF41C089-74D6-441B-98FF-1BC7F2916819}" presName="composite" presStyleCnt="0"/>
      <dgm:spPr/>
    </dgm:pt>
    <dgm:pt modelId="{7BEFEDA2-DA99-49CC-8BDF-6AA8DE59F7BB}" type="pres">
      <dgm:prSet presAssocID="{BF41C089-74D6-441B-98FF-1BC7F291681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17144-4BC6-4525-B570-E9BB4E98C362}" type="pres">
      <dgm:prSet presAssocID="{BF41C089-74D6-441B-98FF-1BC7F2916819}" presName="descendantText" presStyleLbl="alignAcc1" presStyleIdx="0" presStyleCnt="3" custScaleY="107288" custLinFactY="34234" custLinFactNeighborX="-154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7558E7-11E3-4788-A16A-DDE94037C725}" type="pres">
      <dgm:prSet presAssocID="{0FB786B6-BF91-4EED-B70F-F9A86F3901CA}" presName="sp" presStyleCnt="0"/>
      <dgm:spPr/>
    </dgm:pt>
    <dgm:pt modelId="{D3BA5E62-46EE-4D87-89BE-4BC0FFFF53EE}" type="pres">
      <dgm:prSet presAssocID="{EDEF5EDA-4652-443A-97C2-2A7698727A59}" presName="composite" presStyleCnt="0"/>
      <dgm:spPr/>
    </dgm:pt>
    <dgm:pt modelId="{0EAEF285-3B93-46E8-93F7-F93C98063D3E}" type="pres">
      <dgm:prSet presAssocID="{EDEF5EDA-4652-443A-97C2-2A7698727A5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1A506-18A5-40F4-B495-6F7D6CF55F52}" type="pres">
      <dgm:prSet presAssocID="{EDEF5EDA-4652-443A-97C2-2A7698727A59}" presName="descendantText" presStyleLbl="alignAcc1" presStyleIdx="1" presStyleCnt="3" custLinFactY="-26878" custLinFactNeighborX="-27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2C6560-19B9-4061-96EA-41DDE0F3D4B9}" type="pres">
      <dgm:prSet presAssocID="{3DA33428-08A2-4A8A-B5B2-BE72BB805D9A}" presName="sp" presStyleCnt="0"/>
      <dgm:spPr/>
    </dgm:pt>
    <dgm:pt modelId="{DC55D1D0-2741-4637-8E8B-A5569EB3BB9E}" type="pres">
      <dgm:prSet presAssocID="{9D8F4A05-1B18-4068-B1E4-6E68C280664F}" presName="composite" presStyleCnt="0"/>
      <dgm:spPr/>
    </dgm:pt>
    <dgm:pt modelId="{A51B1511-18EF-495A-B8A5-52C2909955DE}" type="pres">
      <dgm:prSet presAssocID="{9D8F4A05-1B18-4068-B1E4-6E68C280664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75616-BAB4-4903-8966-3514E21B3981}" type="pres">
      <dgm:prSet presAssocID="{9D8F4A05-1B18-4068-B1E4-6E68C280664F}" presName="descendantText" presStyleLbl="alignAcc1" presStyleIdx="2" presStyleCnt="3" custScaleY="125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55015-A84E-4AC9-A14C-6A5A224B52D8}" type="presOf" srcId="{9D8F4A05-1B18-4068-B1E4-6E68C280664F}" destId="{A51B1511-18EF-495A-B8A5-52C2909955DE}" srcOrd="0" destOrd="0" presId="urn:microsoft.com/office/officeart/2005/8/layout/chevron2"/>
    <dgm:cxn modelId="{ED090745-012D-4CC1-B97D-A7A55FBB8003}" srcId="{BF41C089-74D6-441B-98FF-1BC7F2916819}" destId="{12A73F09-A5BD-4505-B5C0-3628284B208C}" srcOrd="0" destOrd="0" parTransId="{6002A7F7-BAFD-4A1F-8F32-738D464B4B64}" sibTransId="{EFD2DC12-8D3D-45DC-B67B-0E11A6C89132}"/>
    <dgm:cxn modelId="{20C7C850-79F1-49AC-89F9-273E7EC0092D}" srcId="{8628799D-40AA-42DC-B2D8-4E890E50EEE3}" destId="{BF41C089-74D6-441B-98FF-1BC7F2916819}" srcOrd="0" destOrd="0" parTransId="{C9E6D9A1-7D01-4177-B29C-6D4FB377D21E}" sibTransId="{0FB786B6-BF91-4EED-B70F-F9A86F3901CA}"/>
    <dgm:cxn modelId="{62B5B121-CE30-4DB7-8B4F-A619FD8F9940}" srcId="{8628799D-40AA-42DC-B2D8-4E890E50EEE3}" destId="{EDEF5EDA-4652-443A-97C2-2A7698727A59}" srcOrd="1" destOrd="0" parTransId="{5BCA81D8-2514-4C37-80F3-84391D318FDE}" sibTransId="{3DA33428-08A2-4A8A-B5B2-BE72BB805D9A}"/>
    <dgm:cxn modelId="{51F9CDF3-9901-40DA-B5B1-B462A0284DE6}" type="presOf" srcId="{8628799D-40AA-42DC-B2D8-4E890E50EEE3}" destId="{E8D278B7-17C7-44F9-9908-9204F034FB53}" srcOrd="0" destOrd="0" presId="urn:microsoft.com/office/officeart/2005/8/layout/chevron2"/>
    <dgm:cxn modelId="{BBB87CA0-76D5-456D-B1A5-DE6E925FC7D4}" srcId="{8628799D-40AA-42DC-B2D8-4E890E50EEE3}" destId="{9D8F4A05-1B18-4068-B1E4-6E68C280664F}" srcOrd="2" destOrd="0" parTransId="{98269FF2-4886-4A48-8FCB-BDA88C9F205F}" sibTransId="{4DCECFF0-1040-4A70-B106-530938180AAA}"/>
    <dgm:cxn modelId="{C0E47FA1-EA39-4DA2-BB6B-DA2FCD18B731}" srcId="{9D8F4A05-1B18-4068-B1E4-6E68C280664F}" destId="{847659E9-33AF-425B-B1B7-B516F062F9E2}" srcOrd="0" destOrd="0" parTransId="{546037BA-00A4-4E1B-A2A9-2CC73C2F26B0}" sibTransId="{334316A7-E88C-4982-8916-B969CA8FB90B}"/>
    <dgm:cxn modelId="{7A5E28DE-790B-46C9-ABF0-1F70391725E7}" type="presOf" srcId="{12A73F09-A5BD-4505-B5C0-3628284B208C}" destId="{F2E17144-4BC6-4525-B570-E9BB4E98C362}" srcOrd="0" destOrd="0" presId="urn:microsoft.com/office/officeart/2005/8/layout/chevron2"/>
    <dgm:cxn modelId="{65AAF44B-D30A-4C75-9D35-688E71E7C21F}" type="presOf" srcId="{847659E9-33AF-425B-B1B7-B516F062F9E2}" destId="{BBC75616-BAB4-4903-8966-3514E21B3981}" srcOrd="0" destOrd="0" presId="urn:microsoft.com/office/officeart/2005/8/layout/chevron2"/>
    <dgm:cxn modelId="{520B8AB4-CD09-4719-BF96-CB4FC8E59A56}" srcId="{EDEF5EDA-4652-443A-97C2-2A7698727A59}" destId="{869BC361-E90D-46D6-8B3D-F6BEE15F9A4C}" srcOrd="0" destOrd="0" parTransId="{2276E122-15FC-471E-AC31-9BF991FE7170}" sibTransId="{17C9C8BA-3AA6-4332-99A8-EE925E4F1556}"/>
    <dgm:cxn modelId="{B6C10DE5-3813-49F9-B030-E62C68351E0C}" type="presOf" srcId="{869BC361-E90D-46D6-8B3D-F6BEE15F9A4C}" destId="{A391A506-18A5-40F4-B495-6F7D6CF55F52}" srcOrd="0" destOrd="0" presId="urn:microsoft.com/office/officeart/2005/8/layout/chevron2"/>
    <dgm:cxn modelId="{67D97E9E-8424-4608-8067-DFC5C2953A13}" type="presOf" srcId="{EDEF5EDA-4652-443A-97C2-2A7698727A59}" destId="{0EAEF285-3B93-46E8-93F7-F93C98063D3E}" srcOrd="0" destOrd="0" presId="urn:microsoft.com/office/officeart/2005/8/layout/chevron2"/>
    <dgm:cxn modelId="{3BE8F26D-82B6-4DD9-B2C7-1B5FF2707978}" type="presOf" srcId="{BF41C089-74D6-441B-98FF-1BC7F2916819}" destId="{7BEFEDA2-DA99-49CC-8BDF-6AA8DE59F7BB}" srcOrd="0" destOrd="0" presId="urn:microsoft.com/office/officeart/2005/8/layout/chevron2"/>
    <dgm:cxn modelId="{42C1CF1E-8B8B-426E-9DFD-27C10E38F6C6}" type="presParOf" srcId="{E8D278B7-17C7-44F9-9908-9204F034FB53}" destId="{095ABA30-3ED0-4E26-8AC9-742556F5F314}" srcOrd="0" destOrd="0" presId="urn:microsoft.com/office/officeart/2005/8/layout/chevron2"/>
    <dgm:cxn modelId="{BBE30CB5-D09D-45F6-83E7-AB85EFDB9405}" type="presParOf" srcId="{095ABA30-3ED0-4E26-8AC9-742556F5F314}" destId="{7BEFEDA2-DA99-49CC-8BDF-6AA8DE59F7BB}" srcOrd="0" destOrd="0" presId="urn:microsoft.com/office/officeart/2005/8/layout/chevron2"/>
    <dgm:cxn modelId="{DFACF639-A039-4944-8DB1-1CB082D09D4A}" type="presParOf" srcId="{095ABA30-3ED0-4E26-8AC9-742556F5F314}" destId="{F2E17144-4BC6-4525-B570-E9BB4E98C362}" srcOrd="1" destOrd="0" presId="urn:microsoft.com/office/officeart/2005/8/layout/chevron2"/>
    <dgm:cxn modelId="{28F6CF98-6296-4078-9FC4-C160B986F461}" type="presParOf" srcId="{E8D278B7-17C7-44F9-9908-9204F034FB53}" destId="{8C7558E7-11E3-4788-A16A-DDE94037C725}" srcOrd="1" destOrd="0" presId="urn:microsoft.com/office/officeart/2005/8/layout/chevron2"/>
    <dgm:cxn modelId="{EE9C65D2-8D37-4280-A776-E9E9DDD0EE64}" type="presParOf" srcId="{E8D278B7-17C7-44F9-9908-9204F034FB53}" destId="{D3BA5E62-46EE-4D87-89BE-4BC0FFFF53EE}" srcOrd="2" destOrd="0" presId="urn:microsoft.com/office/officeart/2005/8/layout/chevron2"/>
    <dgm:cxn modelId="{51BDBEEC-1681-40FD-B56A-3225322663B6}" type="presParOf" srcId="{D3BA5E62-46EE-4D87-89BE-4BC0FFFF53EE}" destId="{0EAEF285-3B93-46E8-93F7-F93C98063D3E}" srcOrd="0" destOrd="0" presId="urn:microsoft.com/office/officeart/2005/8/layout/chevron2"/>
    <dgm:cxn modelId="{DAB0416C-A43E-48C5-B914-7807F75BABD1}" type="presParOf" srcId="{D3BA5E62-46EE-4D87-89BE-4BC0FFFF53EE}" destId="{A391A506-18A5-40F4-B495-6F7D6CF55F52}" srcOrd="1" destOrd="0" presId="urn:microsoft.com/office/officeart/2005/8/layout/chevron2"/>
    <dgm:cxn modelId="{1DA90AF9-FB8F-4731-8686-0B98D2B62C95}" type="presParOf" srcId="{E8D278B7-17C7-44F9-9908-9204F034FB53}" destId="{0F2C6560-19B9-4061-96EA-41DDE0F3D4B9}" srcOrd="3" destOrd="0" presId="urn:microsoft.com/office/officeart/2005/8/layout/chevron2"/>
    <dgm:cxn modelId="{8A6326FF-6103-4194-89C7-9336B20AB273}" type="presParOf" srcId="{E8D278B7-17C7-44F9-9908-9204F034FB53}" destId="{DC55D1D0-2741-4637-8E8B-A5569EB3BB9E}" srcOrd="4" destOrd="0" presId="urn:microsoft.com/office/officeart/2005/8/layout/chevron2"/>
    <dgm:cxn modelId="{78360F1C-8C4A-43E0-824C-FE237CAD8077}" type="presParOf" srcId="{DC55D1D0-2741-4637-8E8B-A5569EB3BB9E}" destId="{A51B1511-18EF-495A-B8A5-52C2909955DE}" srcOrd="0" destOrd="0" presId="urn:microsoft.com/office/officeart/2005/8/layout/chevron2"/>
    <dgm:cxn modelId="{072F74C6-8C3A-4DA2-A473-143A3C71D334}" type="presParOf" srcId="{DC55D1D0-2741-4637-8E8B-A5569EB3BB9E}" destId="{BBC75616-BAB4-4903-8966-3514E21B398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FEDA2-DA99-49CC-8BDF-6AA8DE59F7BB}">
      <dsp:nvSpPr>
        <dsp:cNvPr id="0" name=""/>
        <dsp:cNvSpPr/>
      </dsp:nvSpPr>
      <dsp:spPr>
        <a:xfrm rot="5400000">
          <a:off x="-165005" y="192202"/>
          <a:ext cx="1100036" cy="7700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Первый признак</a:t>
          </a:r>
          <a:endParaRPr lang="ru-RU" sz="1100" kern="1200" dirty="0"/>
        </a:p>
      </dsp:txBody>
      <dsp:txXfrm rot="-5400000">
        <a:off x="1" y="412210"/>
        <a:ext cx="770025" cy="330011"/>
      </dsp:txXfrm>
    </dsp:sp>
    <dsp:sp modelId="{F2E17144-4BC6-4525-B570-E9BB4E98C362}">
      <dsp:nvSpPr>
        <dsp:cNvPr id="0" name=""/>
        <dsp:cNvSpPr/>
      </dsp:nvSpPr>
      <dsp:spPr>
        <a:xfrm rot="5400000">
          <a:off x="3116999" y="-1473266"/>
          <a:ext cx="767134" cy="5635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Если две </a:t>
          </a:r>
          <a:r>
            <a:rPr lang="ru-RU" sz="1500" kern="1200" dirty="0" smtClean="0">
              <a:hlinkClick xmlns:r="http://schemas.openxmlformats.org/officeDocument/2006/relationships" r:id="rId1" tooltip="Многоугольник"/>
            </a:rPr>
            <a:t>стороны</a:t>
          </a:r>
          <a:r>
            <a:rPr lang="ru-RU" sz="1500" kern="1200" dirty="0" smtClean="0"/>
            <a:t> одного треугольника </a:t>
          </a:r>
          <a:r>
            <a:rPr lang="ru-RU" sz="1500" kern="1200" dirty="0" smtClean="0">
              <a:hlinkClick xmlns:r="http://schemas.openxmlformats.org/officeDocument/2006/relationships" r:id="rId2" tooltip="Пропорциональность"/>
            </a:rPr>
            <a:t>пропорциональны</a:t>
          </a:r>
          <a:r>
            <a:rPr lang="ru-RU" sz="1500" kern="1200" dirty="0" smtClean="0"/>
            <a:t> двум сторонам другого и углы между этими сторонами равны, то треугольники подобны.</a:t>
          </a:r>
          <a:endParaRPr lang="ru-RU" sz="1500" kern="1200" dirty="0"/>
        </a:p>
      </dsp:txBody>
      <dsp:txXfrm rot="-5400000">
        <a:off x="682786" y="998395"/>
        <a:ext cx="5598112" cy="692238"/>
      </dsp:txXfrm>
    </dsp:sp>
    <dsp:sp modelId="{0EAEF285-3B93-46E8-93F7-F93C98063D3E}">
      <dsp:nvSpPr>
        <dsp:cNvPr id="0" name=""/>
        <dsp:cNvSpPr/>
      </dsp:nvSpPr>
      <dsp:spPr>
        <a:xfrm rot="5400000">
          <a:off x="-165005" y="1097897"/>
          <a:ext cx="1100036" cy="7700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Второй признак</a:t>
          </a:r>
          <a:endParaRPr lang="ru-RU" sz="1100" kern="1200" dirty="0"/>
        </a:p>
      </dsp:txBody>
      <dsp:txXfrm rot="-5400000">
        <a:off x="1" y="1317905"/>
        <a:ext cx="770025" cy="330011"/>
      </dsp:txXfrm>
    </dsp:sp>
    <dsp:sp modelId="{A391A506-18A5-40F4-B495-6F7D6CF55F52}">
      <dsp:nvSpPr>
        <dsp:cNvPr id="0" name=""/>
        <dsp:cNvSpPr/>
      </dsp:nvSpPr>
      <dsp:spPr>
        <a:xfrm rot="5400000">
          <a:off x="3214908" y="-2434583"/>
          <a:ext cx="715023" cy="5635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Если два </a:t>
          </a:r>
          <a:r>
            <a:rPr lang="ru-RU" sz="1500" kern="1200" dirty="0" smtClean="0">
              <a:hlinkClick xmlns:r="http://schemas.openxmlformats.org/officeDocument/2006/relationships" r:id="rId3" tooltip="Угол"/>
            </a:rPr>
            <a:t>угла</a:t>
          </a:r>
          <a:r>
            <a:rPr lang="ru-RU" sz="1500" kern="1200" dirty="0" smtClean="0"/>
            <a:t> одного треугольника соответственно равны двум углам другого, то треугольники подобны.</a:t>
          </a:r>
          <a:endParaRPr lang="ru-RU" sz="1500" kern="1200" dirty="0"/>
        </a:p>
      </dsp:txBody>
      <dsp:txXfrm rot="-5400000">
        <a:off x="754640" y="60590"/>
        <a:ext cx="5600655" cy="645213"/>
      </dsp:txXfrm>
    </dsp:sp>
    <dsp:sp modelId="{A51B1511-18EF-495A-B8A5-52C2909955DE}">
      <dsp:nvSpPr>
        <dsp:cNvPr id="0" name=""/>
        <dsp:cNvSpPr/>
      </dsp:nvSpPr>
      <dsp:spPr>
        <a:xfrm rot="5400000">
          <a:off x="-165005" y="2095959"/>
          <a:ext cx="1100036" cy="7700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Третий признак</a:t>
          </a:r>
          <a:endParaRPr lang="ru-RU" sz="1100" kern="1200" dirty="0"/>
        </a:p>
      </dsp:txBody>
      <dsp:txXfrm rot="-5400000">
        <a:off x="1" y="2315967"/>
        <a:ext cx="770025" cy="330011"/>
      </dsp:txXfrm>
    </dsp:sp>
    <dsp:sp modelId="{BBC75616-BAB4-4903-8966-3514E21B3981}">
      <dsp:nvSpPr>
        <dsp:cNvPr id="0" name=""/>
        <dsp:cNvSpPr/>
      </dsp:nvSpPr>
      <dsp:spPr>
        <a:xfrm rot="5400000">
          <a:off x="3137927" y="-529314"/>
          <a:ext cx="899756" cy="5635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Если три стороны одного треугольника пропорциональны трем сходственным сторонам другого, то треугольники подобны.</a:t>
          </a:r>
          <a:endParaRPr lang="ru-RU" sz="1500" kern="1200" dirty="0"/>
        </a:p>
      </dsp:txBody>
      <dsp:txXfrm rot="-5400000">
        <a:off x="770025" y="1882510"/>
        <a:ext cx="5591638" cy="811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56250-57F9-4565-9D1C-6B6D834D6C44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9D52F-1E82-4211-AC6C-4063C1BCE2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66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7D32E4-A7EB-49CE-8B32-23CFAC31AFCB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796C3A-61F8-46B5-94D1-D786B27E5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411760" y="1137620"/>
            <a:ext cx="5236174" cy="137160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Признаки подобия треугольников</a:t>
            </a:r>
            <a:endParaRPr lang="ru-RU" sz="3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14290"/>
            <a:ext cx="73448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Подобие треугольников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071538" y="2786058"/>
          <a:ext cx="6405586" cy="3032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/>
      <p:bldGraphic spid="8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5897880" cy="1173480"/>
          </a:xfrm>
        </p:spPr>
        <p:txBody>
          <a:bodyPr/>
          <a:lstStyle/>
          <a:p>
            <a:r>
              <a:rPr lang="ru-RU" dirty="0" smtClean="0"/>
              <a:t>Измерение высоты предмета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500174"/>
            <a:ext cx="5897880" cy="602512"/>
          </a:xfrm>
        </p:spPr>
        <p:txBody>
          <a:bodyPr/>
          <a:lstStyle/>
          <a:p>
            <a:r>
              <a:rPr lang="ru-RU" dirty="0" smtClean="0"/>
              <a:t>Высота дерева</a:t>
            </a:r>
            <a:endParaRPr lang="ru-RU" dirty="0"/>
          </a:p>
        </p:txBody>
      </p:sp>
      <p:pic>
        <p:nvPicPr>
          <p:cNvPr id="5" name="Содержимое 4" descr="289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571744"/>
            <a:ext cx="3314700" cy="34671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5720" y="235743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Пусть нужно определить высоту какого-нибудь предмета, например высоту дерева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571876"/>
            <a:ext cx="44291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Поставим по отвесу на горизонтальной площадке на некотором расстоянии от основания дерева шест с вращающейся планкой (изображённый на чертеже отдельно), планку установим по направлению на вершину дерева, как это показано на чертеже 373. </a:t>
            </a:r>
            <a:endParaRPr lang="ru-RU" sz="20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0"/>
            <a:ext cx="31703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Задача 1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124744"/>
            <a:ext cx="76438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Отметим на поверхности земли точку В, являющуюся точкой пересечения прямой A'A с горизонтальной   площадкой.</a:t>
            </a:r>
            <a:endParaRPr lang="ru-RU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838" y="2494317"/>
            <a:ext cx="4125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</a:rPr>
              <a:t>Прямоугольные треугольники А'С'В и АСВ подобны, так как они имеют по равному острому углу В. Измерив расстояния С'В и СВ и найдя отношение их, мы найдём коэффициент подобия этих треугольников. </a:t>
            </a:r>
            <a:endParaRPr lang="ru-RU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2" name="Содержимое 4" descr="289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4830" y="3028045"/>
            <a:ext cx="3314700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3816424" cy="4572000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Например, если расстояние С'В =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18м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, а СВ = 1,5 м, то коэффициент подобия будет   равен </a:t>
            </a:r>
            <a:r>
              <a:rPr lang="ru-RU" sz="2400" i="1" baseline="30000" dirty="0" smtClean="0">
                <a:solidFill>
                  <a:schemeClr val="tx2">
                    <a:lumMod val="75000"/>
                  </a:schemeClr>
                </a:solidFill>
              </a:rPr>
              <a:t>18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ru-RU" sz="2400" i="1" baseline="-25000" dirty="0" smtClean="0">
                <a:solidFill>
                  <a:schemeClr val="tx2">
                    <a:lumMod val="75000"/>
                  </a:schemeClr>
                </a:solidFill>
              </a:rPr>
              <a:t>1,5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 = 12. Если длина катета АС составит, например, 1,8 м, то высота дерева составит   </a:t>
            </a:r>
            <a:endParaRPr lang="ru-RU" sz="24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1,8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•12 = 21,6  (м).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iCAIDL5T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11960" y="1124744"/>
            <a:ext cx="3657600" cy="42612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расстояния до кораблей в море!</a:t>
            </a:r>
            <a:endParaRPr lang="ru-RU" dirty="0"/>
          </a:p>
        </p:txBody>
      </p:sp>
      <p:pic>
        <p:nvPicPr>
          <p:cNvPr id="1030" name="Picture 6" descr="http://im0-tub.yandex.net/i?id=116233979-0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985" r="9985"/>
          <a:stretch>
            <a:fillRect/>
          </a:stretch>
        </p:blipFill>
        <p:spPr bwMode="auto">
          <a:xfrm>
            <a:off x="714348" y="1000108"/>
            <a:ext cx="4949172" cy="4949172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415547" y="-94565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ru-RU" sz="1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60648"/>
            <a:ext cx="5979186" cy="1584176"/>
          </a:xfrm>
        </p:spPr>
        <p:txBody>
          <a:bodyPr/>
          <a:lstStyle/>
          <a:p>
            <a:r>
              <a:rPr lang="ru-RU" i="1" dirty="0" smtClean="0"/>
              <a:t>Дано: А </a:t>
            </a:r>
            <a:r>
              <a:rPr lang="ru-RU" dirty="0" smtClean="0"/>
              <a:t>= 1; </a:t>
            </a:r>
            <a:r>
              <a:rPr lang="ru-RU" i="1" dirty="0" smtClean="0"/>
              <a:t>В</a:t>
            </a:r>
            <a:r>
              <a:rPr lang="ru-RU" dirty="0" smtClean="0"/>
              <a:t> = 2; </a:t>
            </a:r>
            <a:r>
              <a:rPr lang="ru-RU" i="1" dirty="0" smtClean="0"/>
              <a:t>АВ = 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i="1" dirty="0" smtClean="0"/>
              <a:t>Найти:</a:t>
            </a:r>
            <a:r>
              <a:rPr lang="ru-RU" dirty="0" smtClean="0"/>
              <a:t> </a:t>
            </a:r>
            <a:r>
              <a:rPr lang="ru-RU" i="1" dirty="0" smtClean="0"/>
              <a:t>АК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1484784"/>
            <a:ext cx="6696744" cy="5112568"/>
          </a:xfrm>
        </p:spPr>
        <p:txBody>
          <a:bodyPr>
            <a:normAutofit fontScale="25000" lnSpcReduction="20000"/>
          </a:bodyPr>
          <a:lstStyle/>
          <a:p>
            <a:r>
              <a:rPr lang="ru-RU" sz="7400" i="1" dirty="0" smtClean="0"/>
              <a:t> </a:t>
            </a:r>
          </a:p>
          <a:p>
            <a:r>
              <a:rPr lang="ru-RU" sz="9600" i="1" dirty="0" smtClean="0"/>
              <a:t>Пусть </a:t>
            </a:r>
            <a:r>
              <a:rPr lang="ru-RU" sz="9600" i="1" dirty="0"/>
              <a:t>корабль находится в точке К, а наблюдатель в точке А. Требуется определить расстояния КА. Построив в точке А прямой угол, необходимо отложить на берегу два равных отрезка АВ = ВС. В точке С вновь построить прямой угол, причем наблюдатель должен идти по перпендикуляру до тех пор, пока не дойдет до точки D, из которой корабль К и точка В были бы видны лежащими на одной прямой. Прямоугольный треугольники ВСD и ВАК равны, следовательно, CD = AК, а отрезок CD можно непосредственно измерить</a:t>
            </a:r>
            <a:r>
              <a:rPr lang="ru-RU" sz="9600" dirty="0"/>
              <a:t>.</a:t>
            </a:r>
          </a:p>
          <a:p>
            <a:r>
              <a:rPr lang="ru-RU" sz="3200" i="1" dirty="0" smtClean="0">
                <a:solidFill>
                  <a:schemeClr val="bg1"/>
                </a:solidFill>
              </a:rPr>
              <a:t>наблюдатель</a:t>
            </a:r>
            <a:r>
              <a:rPr lang="ru-RU" sz="2800" i="1" dirty="0" smtClean="0">
                <a:solidFill>
                  <a:schemeClr val="bg1"/>
                </a:solidFill>
              </a:rPr>
              <a:t> в точке А. Требуется определить расстояния КА</a:t>
            </a:r>
            <a:r>
              <a:rPr lang="ru-RU" sz="2800" i="1" dirty="0">
                <a:solidFill>
                  <a:schemeClr val="bg1"/>
                </a:solidFill>
              </a:rPr>
              <a:t>. Постро1-й способ. Пусть корабль находится в точке К, а </a:t>
            </a:r>
            <a:r>
              <a:rPr lang="ru-RU" sz="3200" i="1" dirty="0">
                <a:solidFill>
                  <a:schemeClr val="bg1"/>
                </a:solidFill>
              </a:rPr>
              <a:t>наблюдатель</a:t>
            </a:r>
            <a:r>
              <a:rPr lang="ru-RU" sz="2800" i="1" dirty="0">
                <a:solidFill>
                  <a:schemeClr val="bg1"/>
                </a:solidFill>
              </a:rPr>
              <a:t> в точке А. Требуется определить расстояния КА. Построив в точке А прямой угол, необходимо отложить на берегу два равных отрезка АВ = ВС. В точке С вновь построить прямой угол, причем наблюдатель должен идти по перпендикуляру до </a:t>
            </a:r>
            <a:r>
              <a:rPr lang="ru-RU" sz="2800" i="1" dirty="0" smtClean="0">
                <a:solidFill>
                  <a:schemeClr val="bg1"/>
                </a:solidFill>
              </a:rPr>
              <a:t>тех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55776" y="2132856"/>
            <a:ext cx="6255488" cy="2407363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по геометрии учениц 8 «а» класса Малявиной Вики и </a:t>
            </a:r>
            <a:br>
              <a:rPr lang="ru-RU" dirty="0" smtClean="0"/>
            </a:br>
            <a:r>
              <a:rPr lang="ru-RU" dirty="0" err="1" smtClean="0"/>
              <a:t>Красовой</a:t>
            </a:r>
            <a:r>
              <a:rPr lang="ru-RU" dirty="0" smtClean="0"/>
              <a:t>  Вики.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КОНЕЦ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</TotalTime>
  <Words>382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PowerPoint</vt:lpstr>
      <vt:lpstr>Измерение высоты предмета</vt:lpstr>
      <vt:lpstr>Решение</vt:lpstr>
      <vt:lpstr>Пример:</vt:lpstr>
      <vt:lpstr>Определение расстояния до кораблей в море!</vt:lpstr>
      <vt:lpstr>Дано: А = 1; В = 2; АВ = а.  Найти: АК. </vt:lpstr>
      <vt:lpstr>Презентация по геометрии учениц 8 «а» класса Малявиной Вики и  Красовой  Вики.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ЧТВ</dc:creator>
  <cp:lastModifiedBy>Алла Белоусова</cp:lastModifiedBy>
  <cp:revision>23</cp:revision>
  <dcterms:created xsi:type="dcterms:W3CDTF">2010-03-30T15:07:21Z</dcterms:created>
  <dcterms:modified xsi:type="dcterms:W3CDTF">2012-01-29T19:00:59Z</dcterms:modified>
</cp:coreProperties>
</file>